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73" r:id="rId10"/>
    <p:sldId id="276" r:id="rId11"/>
    <p:sldId id="277" r:id="rId12"/>
    <p:sldId id="274" r:id="rId13"/>
    <p:sldId id="278" r:id="rId14"/>
    <p:sldId id="264" r:id="rId15"/>
    <p:sldId id="275" r:id="rId16"/>
    <p:sldId id="269" r:id="rId17"/>
    <p:sldId id="279" r:id="rId18"/>
    <p:sldId id="272" r:id="rId19"/>
  </p:sldIdLst>
  <p:sldSz cx="12192000" cy="6858000"/>
  <p:notesSz cx="7313613" cy="9598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26584" autoAdjust="0"/>
  </p:normalViewPr>
  <p:slideViewPr>
    <p:cSldViewPr snapToGrid="0">
      <p:cViewPr varScale="1">
        <p:scale>
          <a:sx n="21" d="100"/>
          <a:sy n="21" d="100"/>
        </p:scale>
        <p:origin x="2330" y="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232" cy="481568"/>
          </a:xfrm>
          <a:prstGeom prst="rect">
            <a:avLst/>
          </a:prstGeom>
        </p:spPr>
        <p:txBody>
          <a:bodyPr vert="horz" lIns="96634" tIns="48317" rIns="96634" bIns="48317" rtlCol="0"/>
          <a:lstStyle>
            <a:lvl1pPr algn="l">
              <a:defRPr sz="1300"/>
            </a:lvl1pPr>
          </a:lstStyle>
          <a:p>
            <a:endParaRPr lang="en-AU" dirty="0"/>
          </a:p>
        </p:txBody>
      </p:sp>
      <p:sp>
        <p:nvSpPr>
          <p:cNvPr id="3" name="Date Placeholder 2"/>
          <p:cNvSpPr>
            <a:spLocks noGrp="1"/>
          </p:cNvSpPr>
          <p:nvPr>
            <p:ph type="dt" idx="1"/>
          </p:nvPr>
        </p:nvSpPr>
        <p:spPr>
          <a:xfrm>
            <a:off x="4142688" y="0"/>
            <a:ext cx="3169232" cy="481568"/>
          </a:xfrm>
          <a:prstGeom prst="rect">
            <a:avLst/>
          </a:prstGeom>
        </p:spPr>
        <p:txBody>
          <a:bodyPr vert="horz" lIns="96634" tIns="48317" rIns="96634" bIns="48317" rtlCol="0"/>
          <a:lstStyle>
            <a:lvl1pPr algn="r">
              <a:defRPr sz="1300"/>
            </a:lvl1pPr>
          </a:lstStyle>
          <a:p>
            <a:fld id="{D675CDBE-AD53-45F2-AF5F-BFF510C40369}" type="datetimeFigureOut">
              <a:rPr lang="en-AU" smtClean="0"/>
              <a:t>8/11/2017</a:t>
            </a:fld>
            <a:endParaRPr lang="en-AU" dirty="0"/>
          </a:p>
        </p:txBody>
      </p:sp>
      <p:sp>
        <p:nvSpPr>
          <p:cNvPr id="4" name="Slide Image Placeholder 3"/>
          <p:cNvSpPr>
            <a:spLocks noGrp="1" noRot="1" noChangeAspect="1"/>
          </p:cNvSpPr>
          <p:nvPr>
            <p:ph type="sldImg" idx="2"/>
          </p:nvPr>
        </p:nvSpPr>
        <p:spPr>
          <a:xfrm>
            <a:off x="777875" y="1200150"/>
            <a:ext cx="5757863" cy="3238500"/>
          </a:xfrm>
          <a:prstGeom prst="rect">
            <a:avLst/>
          </a:prstGeom>
          <a:noFill/>
          <a:ln w="12700">
            <a:solidFill>
              <a:prstClr val="black"/>
            </a:solidFill>
          </a:ln>
        </p:spPr>
        <p:txBody>
          <a:bodyPr vert="horz" lIns="96634" tIns="48317" rIns="96634" bIns="48317" rtlCol="0" anchor="ctr"/>
          <a:lstStyle/>
          <a:p>
            <a:endParaRPr lang="en-AU" dirty="0"/>
          </a:p>
        </p:txBody>
      </p:sp>
      <p:sp>
        <p:nvSpPr>
          <p:cNvPr id="5" name="Notes Placeholder 4"/>
          <p:cNvSpPr>
            <a:spLocks noGrp="1"/>
          </p:cNvSpPr>
          <p:nvPr>
            <p:ph type="body" sz="quarter" idx="3"/>
          </p:nvPr>
        </p:nvSpPr>
        <p:spPr>
          <a:xfrm>
            <a:off x="731362" y="4619050"/>
            <a:ext cx="5850890" cy="3779222"/>
          </a:xfrm>
          <a:prstGeom prst="rect">
            <a:avLst/>
          </a:prstGeom>
        </p:spPr>
        <p:txBody>
          <a:bodyPr vert="horz" lIns="96634" tIns="48317" rIns="96634" bIns="4831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16459"/>
            <a:ext cx="3169232" cy="481567"/>
          </a:xfrm>
          <a:prstGeom prst="rect">
            <a:avLst/>
          </a:prstGeom>
        </p:spPr>
        <p:txBody>
          <a:bodyPr vert="horz" lIns="96634" tIns="48317" rIns="96634" bIns="48317" rtlCol="0" anchor="b"/>
          <a:lstStyle>
            <a:lvl1pPr algn="l">
              <a:defRPr sz="1300"/>
            </a:lvl1pPr>
          </a:lstStyle>
          <a:p>
            <a:endParaRPr lang="en-AU" dirty="0"/>
          </a:p>
        </p:txBody>
      </p:sp>
      <p:sp>
        <p:nvSpPr>
          <p:cNvPr id="7" name="Slide Number Placeholder 6"/>
          <p:cNvSpPr>
            <a:spLocks noGrp="1"/>
          </p:cNvSpPr>
          <p:nvPr>
            <p:ph type="sldNum" sz="quarter" idx="5"/>
          </p:nvPr>
        </p:nvSpPr>
        <p:spPr>
          <a:xfrm>
            <a:off x="4142688" y="9116459"/>
            <a:ext cx="3169232" cy="481567"/>
          </a:xfrm>
          <a:prstGeom prst="rect">
            <a:avLst/>
          </a:prstGeom>
        </p:spPr>
        <p:txBody>
          <a:bodyPr vert="horz" lIns="96634" tIns="48317" rIns="96634" bIns="48317" rtlCol="0" anchor="b"/>
          <a:lstStyle>
            <a:lvl1pPr algn="r">
              <a:defRPr sz="1300"/>
            </a:lvl1pPr>
          </a:lstStyle>
          <a:p>
            <a:fld id="{87F61D19-009C-4172-8C49-CCE5D0F6A973}" type="slidenum">
              <a:rPr lang="en-AU" smtClean="0"/>
              <a:t>‹#›</a:t>
            </a:fld>
            <a:endParaRPr lang="en-AU" dirty="0"/>
          </a:p>
        </p:txBody>
      </p:sp>
    </p:spTree>
    <p:extLst>
      <p:ext uri="{BB962C8B-B14F-4D97-AF65-F5344CB8AC3E}">
        <p14:creationId xmlns:p14="http://schemas.microsoft.com/office/powerpoint/2010/main" val="4107793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n.wikipedia.org/wiki/Aircraft_carrier" TargetMode="External"/><Relationship Id="rId3" Type="http://schemas.openxmlformats.org/officeDocument/2006/relationships/hyperlink" Target="https://en.wikipedia.org/wiki/Royal_Navy" TargetMode="External"/><Relationship Id="rId7" Type="http://schemas.openxmlformats.org/officeDocument/2006/relationships/hyperlink" Target="https://en.wikipedia.org/wiki/Lift_(force)" TargetMode="External"/><Relationship Id="rId12" Type="http://schemas.openxmlformats.org/officeDocument/2006/relationships/hyperlink" Target="https://en.wikipedia.org/wiki/Ski-jump_(aviation)#cite_note-reed1952-2"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n.wikipedia.org/wiki/Takeoff" TargetMode="External"/><Relationship Id="rId11" Type="http://schemas.openxmlformats.org/officeDocument/2006/relationships/hyperlink" Target="https://en.wikipedia.org/wiki/Ski-jump_(aviation)#cite_note-FI-01-3" TargetMode="External"/><Relationship Id="rId5" Type="http://schemas.openxmlformats.org/officeDocument/2006/relationships/hyperlink" Target="https://en.wikipedia.org/wiki/Fixed-wing_aircraft" TargetMode="External"/><Relationship Id="rId10" Type="http://schemas.openxmlformats.org/officeDocument/2006/relationships/hyperlink" Target="https://en.wikipedia.org/wiki/Rate_of_climb" TargetMode="External"/><Relationship Id="rId4" Type="http://schemas.openxmlformats.org/officeDocument/2006/relationships/hyperlink" Target="https://en.wikipedia.org/wiki/Harrier_Jump_Jet" TargetMode="External"/><Relationship Id="rId9" Type="http://schemas.openxmlformats.org/officeDocument/2006/relationships/hyperlink" Target="https://en.wikipedia.org/wiki/Flight_deck"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LADIES AND GENTLEMEN, GOOD EVENING,</a:t>
            </a:r>
          </a:p>
          <a:p>
            <a:r>
              <a:rPr lang="en-AU" dirty="0"/>
              <a:t>It’s a pleasure to be here tonight to talk to you about Aircraft Carriers. Of course a lot of vessels carry aircraft, from tuna fishing boats and pleasure yachts with their own helicopters, right through to what we see here in this slide, a picture of the USN’s latest aircraft carrier, the USS Gerald R Ford taken earlier this year in Hampton Roads Virginia.</a:t>
            </a:r>
          </a:p>
          <a:p>
            <a:r>
              <a:rPr lang="en-AU" dirty="0"/>
              <a:t>I am going to concentrate on the fixed wing aircraft carrier, leaving aside the current crop of helicopter only ships that are operating.</a:t>
            </a:r>
          </a:p>
          <a:p>
            <a:r>
              <a:rPr lang="en-AU" dirty="0"/>
              <a:t>But first let me introduce myself for those of you who don’t know me too well.</a:t>
            </a:r>
          </a:p>
          <a:p>
            <a:r>
              <a:rPr lang="en-AU" dirty="0"/>
              <a:t>I joined the RN straight out of school in 1973, as a university cadet entry officer – going to Southampton University in Southern England to study Chemistry during term time, and heading to sea in the university vacations, and after graduation attending Britannia Royal Naval College in Dartmouth where I passed out in 1977 as a Sub Lieutenant. I only intended to stay for 5 years then get a proper job, but in this as in so many other aspects of my life I was wrong, and ended up remaining in the RN for 34 years – retiring when my contract expired at the age of 53 in Dec 2007. I then emigrated here with my lovely Australian wife Gilli and lived happily ever after.</a:t>
            </a:r>
          </a:p>
          <a:p>
            <a:r>
              <a:rPr lang="en-AU" dirty="0"/>
              <a:t>During my time in the Royal Navy I served in most types of surface naval ships, from patrol boats through frigates destroyers and in, the focus of this presentation, Aircraft Carriers. </a:t>
            </a:r>
          </a:p>
          <a:p>
            <a:endParaRPr lang="en-AU" dirty="0"/>
          </a:p>
          <a:p>
            <a:r>
              <a:rPr lang="en-AU" dirty="0"/>
              <a:t> </a:t>
            </a:r>
          </a:p>
        </p:txBody>
      </p:sp>
      <p:sp>
        <p:nvSpPr>
          <p:cNvPr id="4" name="Slide Number Placeholder 3"/>
          <p:cNvSpPr>
            <a:spLocks noGrp="1"/>
          </p:cNvSpPr>
          <p:nvPr>
            <p:ph type="sldNum" sz="quarter" idx="10"/>
          </p:nvPr>
        </p:nvSpPr>
        <p:spPr/>
        <p:txBody>
          <a:bodyPr/>
          <a:lstStyle/>
          <a:p>
            <a:fld id="{87F61D19-009C-4172-8C49-CCE5D0F6A973}" type="slidenum">
              <a:rPr lang="en-AU" smtClean="0"/>
              <a:t>1</a:t>
            </a:fld>
            <a:endParaRPr lang="en-AU" dirty="0"/>
          </a:p>
        </p:txBody>
      </p:sp>
    </p:spTree>
    <p:extLst>
      <p:ext uri="{BB962C8B-B14F-4D97-AF65-F5344CB8AC3E}">
        <p14:creationId xmlns:p14="http://schemas.microsoft.com/office/powerpoint/2010/main" val="1891255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Only 2 nations operate nuclear powered aircraft carriers – The United States and France. They are essentially steam powered with the nuclear reactors providing power for the boilers. They have unlimited range, but of course still need to refuel to operate aircraft. They are very expensive to build. The USN currently has 11 of them, France just the one.</a:t>
            </a:r>
          </a:p>
        </p:txBody>
      </p:sp>
      <p:sp>
        <p:nvSpPr>
          <p:cNvPr id="4" name="Slide Number Placeholder 3"/>
          <p:cNvSpPr>
            <a:spLocks noGrp="1"/>
          </p:cNvSpPr>
          <p:nvPr>
            <p:ph type="sldNum" sz="quarter" idx="10"/>
          </p:nvPr>
        </p:nvSpPr>
        <p:spPr/>
        <p:txBody>
          <a:bodyPr/>
          <a:lstStyle/>
          <a:p>
            <a:fld id="{87F61D19-009C-4172-8C49-CCE5D0F6A973}" type="slidenum">
              <a:rPr lang="en-AU" smtClean="0"/>
              <a:t>10</a:t>
            </a:fld>
            <a:endParaRPr lang="en-AU"/>
          </a:p>
        </p:txBody>
      </p:sp>
    </p:spTree>
    <p:extLst>
      <p:ext uri="{BB962C8B-B14F-4D97-AF65-F5344CB8AC3E}">
        <p14:creationId xmlns:p14="http://schemas.microsoft.com/office/powerpoint/2010/main" val="1750386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Aircraft Carriers come with a variety of power transfer systems  - they can either have a single shaft and propeller like the Spanish Principe De Asturias, 2 props like the Ark Royal or the new Queen Elizabeth, 4 props like the big USN Carriers or pod </a:t>
            </a:r>
            <a:r>
              <a:rPr lang="en-AU" dirty="0" err="1"/>
              <a:t>propulsors</a:t>
            </a:r>
            <a:r>
              <a:rPr lang="en-AU" dirty="0"/>
              <a:t> like HMAS Canberra – which is not a fixed wing carrier as I may have mentioned – but we like to keep it local!</a:t>
            </a:r>
          </a:p>
          <a:p>
            <a:endParaRPr lang="en-AU" dirty="0"/>
          </a:p>
          <a:p>
            <a:r>
              <a:rPr lang="en-AU" dirty="0"/>
              <a:t>Aircraft carriers do not have bow or stern thrustors. They need tugs to berth and unberth – or maybe not.</a:t>
            </a:r>
          </a:p>
          <a:p>
            <a:r>
              <a:rPr lang="en-AU" dirty="0"/>
              <a:t>In 1945 USS Midway got into a Japanese Port using its planes lashed to the deck as thrusters. It was called operation pinwheel. When I joined Ark Royal there was a page devoted to it in the ship’s Navigation Data book using Sea Harriers as thrusters. It might have been a bit noisy. I do not think anyone in modern times has used it.</a:t>
            </a:r>
          </a:p>
        </p:txBody>
      </p:sp>
      <p:sp>
        <p:nvSpPr>
          <p:cNvPr id="4" name="Slide Number Placeholder 3"/>
          <p:cNvSpPr>
            <a:spLocks noGrp="1"/>
          </p:cNvSpPr>
          <p:nvPr>
            <p:ph type="sldNum" sz="quarter" idx="10"/>
          </p:nvPr>
        </p:nvSpPr>
        <p:spPr/>
        <p:txBody>
          <a:bodyPr/>
          <a:lstStyle/>
          <a:p>
            <a:fld id="{87F61D19-009C-4172-8C49-CCE5D0F6A973}" type="slidenum">
              <a:rPr lang="en-AU" smtClean="0"/>
              <a:t>11</a:t>
            </a:fld>
            <a:endParaRPr lang="en-AU"/>
          </a:p>
        </p:txBody>
      </p:sp>
    </p:spTree>
    <p:extLst>
      <p:ext uri="{BB962C8B-B14F-4D97-AF65-F5344CB8AC3E}">
        <p14:creationId xmlns:p14="http://schemas.microsoft.com/office/powerpoint/2010/main" val="4188798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are a selection of world wide current fixed wing Carrier Bourne aircraft. Note the US has 2 turboprop planes the Hawkeye for Airborne Early Warning and the Greyhound for general duties such as mail and personnel transfers.</a:t>
            </a:r>
          </a:p>
        </p:txBody>
      </p:sp>
      <p:sp>
        <p:nvSpPr>
          <p:cNvPr id="4" name="Slide Number Placeholder 3"/>
          <p:cNvSpPr>
            <a:spLocks noGrp="1"/>
          </p:cNvSpPr>
          <p:nvPr>
            <p:ph type="sldNum" sz="quarter" idx="10"/>
          </p:nvPr>
        </p:nvSpPr>
        <p:spPr/>
        <p:txBody>
          <a:bodyPr/>
          <a:lstStyle/>
          <a:p>
            <a:fld id="{87F61D19-009C-4172-8C49-CCE5D0F6A973}" type="slidenum">
              <a:rPr lang="en-AU" smtClean="0"/>
              <a:t>12</a:t>
            </a:fld>
            <a:endParaRPr lang="en-AU" dirty="0"/>
          </a:p>
        </p:txBody>
      </p:sp>
    </p:spTree>
    <p:extLst>
      <p:ext uri="{BB962C8B-B14F-4D97-AF65-F5344CB8AC3E}">
        <p14:creationId xmlns:p14="http://schemas.microsoft.com/office/powerpoint/2010/main" val="1786151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the carrier borne fighter aircraft of the future the F35. The B version shown here is the short take off vertical landing version to be used by the US Marine Corps (replacing the current Harrier AV8B) and the UK. The C version will be a catapult launched arrested recovery version to be used by the USN. </a:t>
            </a:r>
          </a:p>
        </p:txBody>
      </p:sp>
      <p:sp>
        <p:nvSpPr>
          <p:cNvPr id="4" name="Slide Number Placeholder 3"/>
          <p:cNvSpPr>
            <a:spLocks noGrp="1"/>
          </p:cNvSpPr>
          <p:nvPr>
            <p:ph type="sldNum" sz="quarter" idx="10"/>
          </p:nvPr>
        </p:nvSpPr>
        <p:spPr/>
        <p:txBody>
          <a:bodyPr/>
          <a:lstStyle/>
          <a:p>
            <a:fld id="{87F61D19-009C-4172-8C49-CCE5D0F6A973}" type="slidenum">
              <a:rPr lang="en-AU" smtClean="0"/>
              <a:t>13</a:t>
            </a:fld>
            <a:endParaRPr lang="en-AU" dirty="0"/>
          </a:p>
        </p:txBody>
      </p:sp>
    </p:spTree>
    <p:extLst>
      <p:ext uri="{BB962C8B-B14F-4D97-AF65-F5344CB8AC3E}">
        <p14:creationId xmlns:p14="http://schemas.microsoft.com/office/powerpoint/2010/main" val="733748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only 21 fixed wing aircraft carriers operational in the world at present – and I am including the US Navy's Was Class amphibious assault vessels here as they operate harriers.</a:t>
            </a:r>
          </a:p>
          <a:p>
            <a:r>
              <a:rPr lang="en-AU" dirty="0"/>
              <a:t>It’s a small, select group of countries. </a:t>
            </a:r>
          </a:p>
          <a:p>
            <a:r>
              <a:rPr lang="en-AU" dirty="0"/>
              <a:t>Note the UK is not included – it won’t have an in service operating fixed wing carrier until the mid 2020s</a:t>
            </a:r>
          </a:p>
        </p:txBody>
      </p:sp>
      <p:sp>
        <p:nvSpPr>
          <p:cNvPr id="4" name="Slide Number Placeholder 3"/>
          <p:cNvSpPr>
            <a:spLocks noGrp="1"/>
          </p:cNvSpPr>
          <p:nvPr>
            <p:ph type="sldNum" sz="quarter" idx="10"/>
          </p:nvPr>
        </p:nvSpPr>
        <p:spPr/>
        <p:txBody>
          <a:bodyPr/>
          <a:lstStyle/>
          <a:p>
            <a:fld id="{87F61D19-009C-4172-8C49-CCE5D0F6A973}" type="slidenum">
              <a:rPr lang="en-AU" smtClean="0"/>
              <a:t>14</a:t>
            </a:fld>
            <a:endParaRPr lang="en-AU" dirty="0"/>
          </a:p>
        </p:txBody>
      </p:sp>
    </p:spTree>
    <p:extLst>
      <p:ext uri="{BB962C8B-B14F-4D97-AF65-F5344CB8AC3E}">
        <p14:creationId xmlns:p14="http://schemas.microsoft.com/office/powerpoint/2010/main" val="3620935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 can see the statistics here for a typical USN aircraft carrier – most others are smaller of course.</a:t>
            </a:r>
          </a:p>
          <a:p>
            <a:r>
              <a:rPr lang="en-AU" dirty="0"/>
              <a:t>The never operate alone: Every few days they need to conduct underway replenishment with one of their supporting tankers to take on jet fuel and stores. They are invariably accompanied by protecting warships in a screen and often by a nuclear submarine in direct support. Although they have some close in weapon systems to take out any missiles or weapons that get through the screen, their primary armament is their air wing. </a:t>
            </a:r>
          </a:p>
          <a:p>
            <a:r>
              <a:rPr lang="en-AU" dirty="0"/>
              <a:t>They can launch and recover aircraft simultaneously, both day and night. A few years ago I was privileged to spend a few days on the USS Enterprise on operations in the gulf. I watched night operations. The most impressive thing I had ever seen. There is a small platform called the Landing Signal Officers sponson adjacent to the flight deck. I was there when the jets came back. As they line up to land, a pilot of that type of aircraft directs the plane in on finals. He has an optical sight and tells the approaching plane to move up/down etc and when in range to call the ball – that is to say whether he can see correct lights on the optical guidance system to see that he is on the right glide path.  As the plane comes in with its tail hook down, it tries to catch one of 4 arrestor wires as it touches down, it also puts on full power in case it misses and has to bolt or take off again (they never told me about that and I nearly jumped over the side when the first one landed). We had one bolter. Once caught the plane is immediately moved out of the way so the next one can land. </a:t>
            </a:r>
          </a:p>
        </p:txBody>
      </p:sp>
      <p:sp>
        <p:nvSpPr>
          <p:cNvPr id="4" name="Slide Number Placeholder 3"/>
          <p:cNvSpPr>
            <a:spLocks noGrp="1"/>
          </p:cNvSpPr>
          <p:nvPr>
            <p:ph type="sldNum" sz="quarter" idx="10"/>
          </p:nvPr>
        </p:nvSpPr>
        <p:spPr/>
        <p:txBody>
          <a:bodyPr/>
          <a:lstStyle/>
          <a:p>
            <a:fld id="{87F61D19-009C-4172-8C49-CCE5D0F6A973}" type="slidenum">
              <a:rPr lang="en-AU" smtClean="0"/>
              <a:t>15</a:t>
            </a:fld>
            <a:endParaRPr lang="en-AU" dirty="0"/>
          </a:p>
        </p:txBody>
      </p:sp>
    </p:spTree>
    <p:extLst>
      <p:ext uri="{BB962C8B-B14F-4D97-AF65-F5344CB8AC3E}">
        <p14:creationId xmlns:p14="http://schemas.microsoft.com/office/powerpoint/2010/main" val="3102894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SEA HARRIER LANDING STORY</a:t>
            </a:r>
          </a:p>
        </p:txBody>
      </p:sp>
      <p:sp>
        <p:nvSpPr>
          <p:cNvPr id="4" name="Slide Number Placeholder 3"/>
          <p:cNvSpPr>
            <a:spLocks noGrp="1"/>
          </p:cNvSpPr>
          <p:nvPr>
            <p:ph type="sldNum" sz="quarter" idx="10"/>
          </p:nvPr>
        </p:nvSpPr>
        <p:spPr/>
        <p:txBody>
          <a:bodyPr/>
          <a:lstStyle/>
          <a:p>
            <a:fld id="{87F61D19-009C-4172-8C49-CCE5D0F6A973}" type="slidenum">
              <a:rPr lang="en-AU" smtClean="0"/>
              <a:t>16</a:t>
            </a:fld>
            <a:endParaRPr lang="en-AU" dirty="0"/>
          </a:p>
        </p:txBody>
      </p:sp>
    </p:spTree>
    <p:extLst>
      <p:ext uri="{BB962C8B-B14F-4D97-AF65-F5344CB8AC3E}">
        <p14:creationId xmlns:p14="http://schemas.microsoft.com/office/powerpoint/2010/main" val="3970624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BOMB STORY</a:t>
            </a:r>
          </a:p>
          <a:p>
            <a:r>
              <a:rPr lang="en-AU" dirty="0"/>
              <a:t>MONDAY April 13 1992</a:t>
            </a:r>
            <a:r>
              <a:rPr lang="en-AU" baseline="30000" dirty="0"/>
              <a:t>    </a:t>
            </a:r>
          </a:p>
          <a:p>
            <a:endParaRPr lang="en-AU" baseline="30000" dirty="0"/>
          </a:p>
          <a:p>
            <a:endParaRPr lang="en-AU" dirty="0"/>
          </a:p>
          <a:p>
            <a:r>
              <a:rPr lang="en-AU" dirty="0"/>
              <a:t>TOWING SPLASH TARGET</a:t>
            </a:r>
          </a:p>
          <a:p>
            <a:r>
              <a:rPr lang="en-AU" dirty="0"/>
              <a:t>FORGOT THE AIM OFF</a:t>
            </a:r>
          </a:p>
          <a:p>
            <a:r>
              <a:rPr lang="en-AU" dirty="0"/>
              <a:t>TOSS BOMB</a:t>
            </a:r>
          </a:p>
          <a:p>
            <a:r>
              <a:rPr lang="en-AU" dirty="0"/>
              <a:t>FIVE INJURED</a:t>
            </a:r>
          </a:p>
          <a:p>
            <a:r>
              <a:rPr lang="en-AU" dirty="0"/>
              <a:t>ONE LST FINGERS</a:t>
            </a:r>
          </a:p>
          <a:p>
            <a:endParaRPr lang="en-AU" dirty="0"/>
          </a:p>
        </p:txBody>
      </p:sp>
      <p:sp>
        <p:nvSpPr>
          <p:cNvPr id="4" name="Slide Number Placeholder 3"/>
          <p:cNvSpPr>
            <a:spLocks noGrp="1"/>
          </p:cNvSpPr>
          <p:nvPr>
            <p:ph type="sldNum" sz="quarter" idx="10"/>
          </p:nvPr>
        </p:nvSpPr>
        <p:spPr/>
        <p:txBody>
          <a:bodyPr/>
          <a:lstStyle/>
          <a:p>
            <a:fld id="{87F61D19-009C-4172-8C49-CCE5D0F6A973}" type="slidenum">
              <a:rPr lang="en-AU" smtClean="0"/>
              <a:t>17</a:t>
            </a:fld>
            <a:endParaRPr lang="en-AU" dirty="0"/>
          </a:p>
        </p:txBody>
      </p:sp>
    </p:spTree>
    <p:extLst>
      <p:ext uri="{BB962C8B-B14F-4D97-AF65-F5344CB8AC3E}">
        <p14:creationId xmlns:p14="http://schemas.microsoft.com/office/powerpoint/2010/main" val="646335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7F61D19-009C-4172-8C49-CCE5D0F6A973}" type="slidenum">
              <a:rPr lang="en-AU" smtClean="0"/>
              <a:t>18</a:t>
            </a:fld>
            <a:endParaRPr lang="en-AU" dirty="0"/>
          </a:p>
        </p:txBody>
      </p:sp>
    </p:spTree>
    <p:extLst>
      <p:ext uri="{BB962C8B-B14F-4D97-AF65-F5344CB8AC3E}">
        <p14:creationId xmlns:p14="http://schemas.microsoft.com/office/powerpoint/2010/main" val="4242021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served in HMS Ark Royal from June 1990 to November 1992. At the time she was one of the Royal Navy’s 3 fixed wing carriers, the other two being HMS Invincible, and HMS Illustrious operating an air wing consisting of Sea Harrier short take off and vertical landing fighters, and Sea King helicopters. I was the Navigator. This position is not exactly like the 2</a:t>
            </a:r>
            <a:r>
              <a:rPr lang="en-AU" baseline="30000" dirty="0"/>
              <a:t>nd</a:t>
            </a:r>
            <a:r>
              <a:rPr lang="en-AU" dirty="0"/>
              <a:t> officer’s position in a merchant vessel. The Commanding Officer of a carrier is often an aviator, and the navigator is his ship handling, navigation and manoeuvring consultant if you like. There were only a handful of officers qualified for the job, and it was difficult to get that qualification – involving sea time in other vessels, and the completion of a year long principal warfare officer’s course and then a year long specialist navigation course, and finally passing the Advanced Navigation Sea Check to become eligible. The navigator is a deep specialist ship handling and navigation officer able to manoeuvre, and if no pilots are available, berth and unberth the ship. He lived at the back of the bridge whilst at sea, one of only three officers with cabins on the island, the other two being the Captain and the Air Commander.</a:t>
            </a:r>
          </a:p>
        </p:txBody>
      </p:sp>
      <p:sp>
        <p:nvSpPr>
          <p:cNvPr id="4" name="Slide Number Placeholder 3"/>
          <p:cNvSpPr>
            <a:spLocks noGrp="1"/>
          </p:cNvSpPr>
          <p:nvPr>
            <p:ph type="sldNum" sz="quarter" idx="10"/>
          </p:nvPr>
        </p:nvSpPr>
        <p:spPr/>
        <p:txBody>
          <a:bodyPr/>
          <a:lstStyle/>
          <a:p>
            <a:fld id="{87F61D19-009C-4172-8C49-CCE5D0F6A973}" type="slidenum">
              <a:rPr lang="en-AU" smtClean="0"/>
              <a:t>2</a:t>
            </a:fld>
            <a:endParaRPr lang="en-AU" dirty="0"/>
          </a:p>
        </p:txBody>
      </p:sp>
    </p:spTree>
    <p:extLst>
      <p:ext uri="{BB962C8B-B14F-4D97-AF65-F5344CB8AC3E}">
        <p14:creationId xmlns:p14="http://schemas.microsoft.com/office/powerpoint/2010/main" val="4191408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history of the fixed wing aircraft carrier started before there were fixed wing aeroplanes. Firstly with kites flown from ships in the early 1800s in this case to carry propaganda leaflets, releasing the kites to land in enemy territory. Then balloon ships in the first world war for observation and about the same time seaplanes were being tried out from ships. This is a picture of the French Ship </a:t>
            </a:r>
            <a:r>
              <a:rPr lang="en-AU" dirty="0" err="1"/>
              <a:t>Foudre</a:t>
            </a:r>
            <a:r>
              <a:rPr lang="en-AU" dirty="0"/>
              <a:t> the first seaplane carrier, with a seaplane in 1910. In the same year the US navy and the Royal Navy were trying out this new technology.</a:t>
            </a:r>
          </a:p>
        </p:txBody>
      </p:sp>
      <p:sp>
        <p:nvSpPr>
          <p:cNvPr id="4" name="Slide Number Placeholder 3"/>
          <p:cNvSpPr>
            <a:spLocks noGrp="1"/>
          </p:cNvSpPr>
          <p:nvPr>
            <p:ph type="sldNum" sz="quarter" idx="10"/>
          </p:nvPr>
        </p:nvSpPr>
        <p:spPr/>
        <p:txBody>
          <a:bodyPr/>
          <a:lstStyle/>
          <a:p>
            <a:fld id="{87F61D19-009C-4172-8C49-CCE5D0F6A973}" type="slidenum">
              <a:rPr lang="en-AU" smtClean="0"/>
              <a:t>3</a:t>
            </a:fld>
            <a:endParaRPr lang="en-AU"/>
          </a:p>
        </p:txBody>
      </p:sp>
    </p:spTree>
    <p:extLst>
      <p:ext uri="{BB962C8B-B14F-4D97-AF65-F5344CB8AC3E}">
        <p14:creationId xmlns:p14="http://schemas.microsoft.com/office/powerpoint/2010/main" val="2123863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PREVIOUS INCARNATION OF HMS Ark Royal launched in 1914 was arguably the first purpose built aircraft carrier, and in 1917 Squadron Commander EH Dunning performed the first ever landing on a carrier landing his </a:t>
            </a:r>
            <a:r>
              <a:rPr lang="en-AU" dirty="0" err="1"/>
              <a:t>Sopwith</a:t>
            </a:r>
            <a:r>
              <a:rPr lang="en-AU" dirty="0"/>
              <a:t> Pup on HMS Furious (pictured here) in Scapa Flow in the Orkney Islands to the North of Scotland.</a:t>
            </a:r>
          </a:p>
        </p:txBody>
      </p:sp>
      <p:sp>
        <p:nvSpPr>
          <p:cNvPr id="4" name="Slide Number Placeholder 3"/>
          <p:cNvSpPr>
            <a:spLocks noGrp="1"/>
          </p:cNvSpPr>
          <p:nvPr>
            <p:ph type="sldNum" sz="quarter" idx="10"/>
          </p:nvPr>
        </p:nvSpPr>
        <p:spPr/>
        <p:txBody>
          <a:bodyPr/>
          <a:lstStyle/>
          <a:p>
            <a:fld id="{87F61D19-009C-4172-8C49-CCE5D0F6A973}" type="slidenum">
              <a:rPr lang="en-AU" smtClean="0"/>
              <a:t>4</a:t>
            </a:fld>
            <a:endParaRPr lang="en-AU"/>
          </a:p>
        </p:txBody>
      </p:sp>
    </p:spTree>
    <p:extLst>
      <p:ext uri="{BB962C8B-B14F-4D97-AF65-F5344CB8AC3E}">
        <p14:creationId xmlns:p14="http://schemas.microsoft.com/office/powerpoint/2010/main" val="2457151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first ship with a full length flat deck was HMS Argus built in September 1918, but the first purpose built aircraft carrier with a starboard side control island and full length flight deck was HMS Hermes in 1924. This configuration is still used today. </a:t>
            </a:r>
          </a:p>
          <a:p>
            <a:r>
              <a:rPr lang="en-AU" dirty="0"/>
              <a:t>Production, development and use of aircraft carriers then massively expanded throughout the world. Japan, the United States and the UK all used aircraft carriers in the second world war. The age of the battleship was over.</a:t>
            </a:r>
          </a:p>
        </p:txBody>
      </p:sp>
      <p:sp>
        <p:nvSpPr>
          <p:cNvPr id="4" name="Slide Number Placeholder 3"/>
          <p:cNvSpPr>
            <a:spLocks noGrp="1"/>
          </p:cNvSpPr>
          <p:nvPr>
            <p:ph type="sldNum" sz="quarter" idx="10"/>
          </p:nvPr>
        </p:nvSpPr>
        <p:spPr/>
        <p:txBody>
          <a:bodyPr/>
          <a:lstStyle/>
          <a:p>
            <a:fld id="{87F61D19-009C-4172-8C49-CCE5D0F6A973}" type="slidenum">
              <a:rPr lang="en-AU" smtClean="0"/>
              <a:t>5</a:t>
            </a:fld>
            <a:endParaRPr lang="en-AU"/>
          </a:p>
        </p:txBody>
      </p:sp>
    </p:spTree>
    <p:extLst>
      <p:ext uri="{BB962C8B-B14F-4D97-AF65-F5344CB8AC3E}">
        <p14:creationId xmlns:p14="http://schemas.microsoft.com/office/powerpoint/2010/main" val="3041944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After the war the jet age was born. The first landing by a jet on an aircraft carrier was performed by Lt Cdr Eric “Winkle “ Brown in a De Haviland Vampire in December 1945 on HMS Ocean. Nicknamed Periwinkle because of his diminutive height, Brown was a remarkable man. He holds the record for the most aircraft carrier take offs and landings (2407 and 2271 respectively) and flew in 487 different types of aircraft in his long and illustrious career, more than anyone else in history. He sadly passed away in February2016 aged 97.</a:t>
            </a:r>
          </a:p>
        </p:txBody>
      </p:sp>
      <p:sp>
        <p:nvSpPr>
          <p:cNvPr id="4" name="Slide Number Placeholder 3"/>
          <p:cNvSpPr>
            <a:spLocks noGrp="1"/>
          </p:cNvSpPr>
          <p:nvPr>
            <p:ph type="sldNum" sz="quarter" idx="10"/>
          </p:nvPr>
        </p:nvSpPr>
        <p:spPr/>
        <p:txBody>
          <a:bodyPr/>
          <a:lstStyle/>
          <a:p>
            <a:fld id="{87F61D19-009C-4172-8C49-CCE5D0F6A973}" type="slidenum">
              <a:rPr lang="en-AU" smtClean="0"/>
              <a:t>6</a:t>
            </a:fld>
            <a:endParaRPr lang="en-AU"/>
          </a:p>
        </p:txBody>
      </p:sp>
    </p:spTree>
    <p:extLst>
      <p:ext uri="{BB962C8B-B14F-4D97-AF65-F5344CB8AC3E}">
        <p14:creationId xmlns:p14="http://schemas.microsoft.com/office/powerpoint/2010/main" val="1688995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300" dirty="0"/>
              <a:t>Landing on an aircraft carrier was initially a primitive affair, with aircraft being simply caught by a number of deck hands who would run out to grab the aircraft to slow it down, with nets as a backstop if this failed. Later arresting wires and </a:t>
            </a:r>
            <a:r>
              <a:rPr lang="en-AU" sz="1300" dirty="0" err="1"/>
              <a:t>tailhooks</a:t>
            </a:r>
            <a:r>
              <a:rPr lang="en-AU" sz="1300" dirty="0"/>
              <a:t> were invented but it was still a dangerous process. </a:t>
            </a:r>
          </a:p>
          <a:p>
            <a:r>
              <a:rPr lang="en-AU" sz="1300" dirty="0"/>
              <a:t>The generation of jets planned for the 1950s were much heavier than their predecessors, had higher landing speeds and would have needed most of the deck available to complete an arrested landing. The standard technique of centreline landings with a barrier to protect the deck park forward from aircraft that missed the wires was no longer tenable and, with little or no room for the deck park, the number of aircraft that could be operated was small.</a:t>
            </a:r>
          </a:p>
          <a:p>
            <a:r>
              <a:rPr lang="en-AU" sz="1300" dirty="0"/>
              <a:t>Worse still; if the whole deck had to be clear for every landing, the number of aircraft operated at any one time would be low and the speed with which they could be recovered would be slow. The angled deck, invented by Captain Dennis Campbell Royal navy,  solved this dilemma by providing a landing runway that was longer than the portion of deck aft of the existing barriers. </a:t>
            </a:r>
          </a:p>
          <a:p>
            <a:r>
              <a:rPr lang="en-AU" sz="1300" dirty="0"/>
              <a:t>Not only did the angled deck provide a longer runway in which the arrester wires could be moved nearer the centre of pitch to make landing easier in bad weather but other advantages soon became apparent. There was no longer a need for a barrier since, with clear deck space ahead of the wires, an aircraft that missed the wires, known as a 'bolter', could open the throttle to go round for another circuit. The area to starboard of the runway gave clear parking space for a number of aircraft, allowing rapid multiple aircraft recoveries and a deck park for refuelling and re-arming and launching. It was soon adopted worldwide in the 1950s, by the US Navy in their Forrestal Class, The UK in the latest incarnation of HMS Ark Royal and was used in HMAS Melbourne.</a:t>
            </a:r>
          </a:p>
          <a:p>
            <a:r>
              <a:rPr lang="en-AU" sz="1300" dirty="0"/>
              <a:t>The steam catapult was invented about the same time Jet Carrier operations were now much more efficient.</a:t>
            </a:r>
            <a:endParaRPr lang="en-AU" dirty="0"/>
          </a:p>
        </p:txBody>
      </p:sp>
      <p:sp>
        <p:nvSpPr>
          <p:cNvPr id="4" name="Slide Number Placeholder 3"/>
          <p:cNvSpPr>
            <a:spLocks noGrp="1"/>
          </p:cNvSpPr>
          <p:nvPr>
            <p:ph type="sldNum" sz="quarter" idx="10"/>
          </p:nvPr>
        </p:nvSpPr>
        <p:spPr/>
        <p:txBody>
          <a:bodyPr/>
          <a:lstStyle/>
          <a:p>
            <a:fld id="{87F61D19-009C-4172-8C49-CCE5D0F6A973}" type="slidenum">
              <a:rPr lang="en-AU" smtClean="0"/>
              <a:t>7</a:t>
            </a:fld>
            <a:endParaRPr lang="en-AU"/>
          </a:p>
        </p:txBody>
      </p:sp>
    </p:spTree>
    <p:extLst>
      <p:ext uri="{BB962C8B-B14F-4D97-AF65-F5344CB8AC3E}">
        <p14:creationId xmlns:p14="http://schemas.microsoft.com/office/powerpoint/2010/main" val="1983225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1973, Lt Cdr D.R. Taylor of Britain's </a:t>
            </a:r>
            <a:r>
              <a:rPr lang="en-AU" dirty="0">
                <a:hlinkClick r:id="rId3" tooltip="Royal Navy"/>
              </a:rPr>
              <a:t>Royal Navy</a:t>
            </a:r>
            <a:r>
              <a:rPr lang="en-AU" dirty="0"/>
              <a:t> proposed the ski-jump for use with the </a:t>
            </a:r>
            <a:r>
              <a:rPr lang="en-AU" dirty="0">
                <a:hlinkClick r:id="rId4" tooltip="Harrier Jump Jet"/>
              </a:rPr>
              <a:t>Harrier Jump Jet</a:t>
            </a:r>
            <a:r>
              <a:rPr lang="en-AU" dirty="0"/>
              <a:t>.</a:t>
            </a:r>
          </a:p>
          <a:p>
            <a:r>
              <a:rPr lang="en-AU" dirty="0"/>
              <a:t>The principle is, </a:t>
            </a:r>
            <a:r>
              <a:rPr lang="en-AU" dirty="0">
                <a:hlinkClick r:id="rId5" tooltip="Fixed-wing aircraft"/>
              </a:rPr>
              <a:t>fixed-wing aircraft</a:t>
            </a:r>
            <a:r>
              <a:rPr lang="en-AU" dirty="0"/>
              <a:t> must build up forward speed during a lengthy </a:t>
            </a:r>
            <a:r>
              <a:rPr lang="en-AU" dirty="0" err="1">
                <a:hlinkClick r:id="rId6" tooltip="Takeoff"/>
              </a:rPr>
              <a:t>takeoff</a:t>
            </a:r>
            <a:r>
              <a:rPr lang="en-AU" dirty="0"/>
              <a:t> roll. As the forward velocity increases, the wings produce greater amounts of </a:t>
            </a:r>
            <a:r>
              <a:rPr lang="en-AU" dirty="0">
                <a:hlinkClick r:id="rId7" tooltip="Lift (force)"/>
              </a:rPr>
              <a:t>lift</a:t>
            </a:r>
            <a:r>
              <a:rPr lang="en-AU" dirty="0"/>
              <a:t>. At a high enough speed, the lift force will exceed the weight of the aircraft, and the aircraft will become capable of sustained flight. On an </a:t>
            </a:r>
            <a:r>
              <a:rPr lang="en-AU" dirty="0">
                <a:hlinkClick r:id="rId8" tooltip="Aircraft carrier"/>
              </a:rPr>
              <a:t>aircraft carrier</a:t>
            </a:r>
            <a:r>
              <a:rPr lang="en-AU" dirty="0"/>
              <a:t>, the </a:t>
            </a:r>
            <a:r>
              <a:rPr lang="en-AU" dirty="0">
                <a:hlinkClick r:id="rId9" tooltip="Flight deck"/>
              </a:rPr>
              <a:t>flight deck</a:t>
            </a:r>
            <a:r>
              <a:rPr lang="en-AU" dirty="0"/>
              <a:t> is so short that most aircraft cannot reach flight speed before reaching the end of the deck. A ski-jump ramp at the end of the flight deck redirects the aircraft to a slight upward angle, converting part of the aircraft's forward motion into a positive </a:t>
            </a:r>
            <a:r>
              <a:rPr lang="en-AU" dirty="0">
                <a:hlinkClick r:id="rId10" tooltip="Rate of climb"/>
              </a:rPr>
              <a:t>rate of climb</a:t>
            </a:r>
            <a:r>
              <a:rPr lang="en-AU" dirty="0"/>
              <a:t>. the ski-jump launch gives the aircraft additional time to continue accelerating.</a:t>
            </a:r>
            <a:r>
              <a:rPr lang="en-AU" baseline="30000" dirty="0">
                <a:hlinkClick r:id="rId11"/>
              </a:rPr>
              <a:t>[3]</a:t>
            </a:r>
            <a:r>
              <a:rPr lang="en-AU" dirty="0"/>
              <a:t> By the time its upward velocity has decayed to zero, the aircraft will be going fast enough for its wings to produce enough lift</a:t>
            </a:r>
            <a:r>
              <a:rPr lang="en-AU"/>
              <a:t>. </a:t>
            </a:r>
            <a:r>
              <a:rPr lang="en-AU" baseline="30000">
                <a:hlinkClick r:id="rId12"/>
              </a:rPr>
              <a:t>2</a:t>
            </a:r>
            <a:r>
              <a:rPr lang="en-AU" baseline="30000" dirty="0">
                <a:hlinkClick r:id="rId12"/>
              </a:rPr>
              <a:t>]</a:t>
            </a:r>
            <a:r>
              <a:rPr lang="en-AU" dirty="0"/>
              <a:t>Many modern aircraft carriers lack catapults, so heavy aircraft must take off using their own engines. Ski-jumps make it possible for heavier aircraft to take off than a horizontal deck allows. However, ski-jump launches cannot match the payloads made possible by high-speed catapult launches. With short take off and vertical landing aircraft, such as the Harrier or a version of the new F 35 Joint Strike Fighter, some vectored thrust is also used in take off. Note HMAS Canberra has a ski jump – but there are currently no plans for fixed wing operations. A classic case of fitted for but not with. </a:t>
            </a:r>
          </a:p>
          <a:p>
            <a:endParaRPr lang="en-AU" dirty="0"/>
          </a:p>
        </p:txBody>
      </p:sp>
      <p:sp>
        <p:nvSpPr>
          <p:cNvPr id="4" name="Slide Number Placeholder 3"/>
          <p:cNvSpPr>
            <a:spLocks noGrp="1"/>
          </p:cNvSpPr>
          <p:nvPr>
            <p:ph type="sldNum" sz="quarter" idx="10"/>
          </p:nvPr>
        </p:nvSpPr>
        <p:spPr/>
        <p:txBody>
          <a:bodyPr/>
          <a:lstStyle/>
          <a:p>
            <a:fld id="{87F61D19-009C-4172-8C49-CCE5D0F6A973}" type="slidenum">
              <a:rPr lang="en-AU" smtClean="0"/>
              <a:t>8</a:t>
            </a:fld>
            <a:endParaRPr lang="en-AU"/>
          </a:p>
        </p:txBody>
      </p:sp>
    </p:spTree>
    <p:extLst>
      <p:ext uri="{BB962C8B-B14F-4D97-AF65-F5344CB8AC3E}">
        <p14:creationId xmlns:p14="http://schemas.microsoft.com/office/powerpoint/2010/main" val="670373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Aircraft Carriers can be powered in several different ways.  The non nuclear option – taken by most operators in the world apart from the United States and France can be broken down into 3 main types. The classic boiler and steam turbine approach, used for many years – continuing in use today by for example the Chinese Navy, or the last Australian carrier HMAS Melbourne; the full gas turbine approach, used in the Indian Navy Ship Vikrant and the old Invincible class carriers – like Ark Royal, or the new propulsion system where gas turbines run diesel generators to power the ship, as in the new Queen Elizabeth class in the UK or HMAS Canberra – which is not a fixed wing carrier but is Commanded by one of our Nautical Institute branch members Ashley Papp – so I need to keep mentioning it.</a:t>
            </a:r>
          </a:p>
        </p:txBody>
      </p:sp>
      <p:sp>
        <p:nvSpPr>
          <p:cNvPr id="4" name="Slide Number Placeholder 3"/>
          <p:cNvSpPr>
            <a:spLocks noGrp="1"/>
          </p:cNvSpPr>
          <p:nvPr>
            <p:ph type="sldNum" sz="quarter" idx="10"/>
          </p:nvPr>
        </p:nvSpPr>
        <p:spPr/>
        <p:txBody>
          <a:bodyPr/>
          <a:lstStyle/>
          <a:p>
            <a:fld id="{87F61D19-009C-4172-8C49-CCE5D0F6A973}" type="slidenum">
              <a:rPr lang="en-AU" smtClean="0"/>
              <a:t>9</a:t>
            </a:fld>
            <a:endParaRPr lang="en-AU"/>
          </a:p>
        </p:txBody>
      </p:sp>
    </p:spTree>
    <p:extLst>
      <p:ext uri="{BB962C8B-B14F-4D97-AF65-F5344CB8AC3E}">
        <p14:creationId xmlns:p14="http://schemas.microsoft.com/office/powerpoint/2010/main" val="4226489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864C2-62A6-4A55-8AC4-CE39CAE8C4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7ADD23E-A6E0-4CE6-831B-D2787C299F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B0393C3-85CA-4ADC-9AFA-638220E96524}"/>
              </a:ext>
            </a:extLst>
          </p:cNvPr>
          <p:cNvSpPr>
            <a:spLocks noGrp="1"/>
          </p:cNvSpPr>
          <p:nvPr>
            <p:ph type="dt" sz="half" idx="10"/>
          </p:nvPr>
        </p:nvSpPr>
        <p:spPr/>
        <p:txBody>
          <a:bodyPr/>
          <a:lstStyle/>
          <a:p>
            <a:fld id="{56E5BD23-E818-4331-9B1E-1E7D78FA35F0}" type="datetimeFigureOut">
              <a:rPr lang="en-AU" smtClean="0"/>
              <a:t>8/11/2017</a:t>
            </a:fld>
            <a:endParaRPr lang="en-AU" dirty="0"/>
          </a:p>
        </p:txBody>
      </p:sp>
      <p:sp>
        <p:nvSpPr>
          <p:cNvPr id="5" name="Footer Placeholder 4">
            <a:extLst>
              <a:ext uri="{FF2B5EF4-FFF2-40B4-BE49-F238E27FC236}">
                <a16:creationId xmlns:a16="http://schemas.microsoft.com/office/drawing/2014/main" id="{3902F469-D593-4EC1-88AD-CB167981B55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1638929B-D7D0-460F-9C31-AD36535C6111}"/>
              </a:ext>
            </a:extLst>
          </p:cNvPr>
          <p:cNvSpPr>
            <a:spLocks noGrp="1"/>
          </p:cNvSpPr>
          <p:nvPr>
            <p:ph type="sldNum" sz="quarter" idx="12"/>
          </p:nvPr>
        </p:nvSpPr>
        <p:spPr/>
        <p:txBody>
          <a:bodyPr/>
          <a:lstStyle/>
          <a:p>
            <a:fld id="{8B5631EB-2BDF-4AB8-95FD-FB44B17639DD}" type="slidenum">
              <a:rPr lang="en-AU" smtClean="0"/>
              <a:t>‹#›</a:t>
            </a:fld>
            <a:endParaRPr lang="en-AU" dirty="0"/>
          </a:p>
        </p:txBody>
      </p:sp>
    </p:spTree>
    <p:extLst>
      <p:ext uri="{BB962C8B-B14F-4D97-AF65-F5344CB8AC3E}">
        <p14:creationId xmlns:p14="http://schemas.microsoft.com/office/powerpoint/2010/main" val="290287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A5975-595C-47B3-90E5-EFC8EA952C0B}"/>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E084CDD-2AAE-417C-A953-861944EC93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22B22EE-C25D-48CD-B266-3C838E8E0EA8}"/>
              </a:ext>
            </a:extLst>
          </p:cNvPr>
          <p:cNvSpPr>
            <a:spLocks noGrp="1"/>
          </p:cNvSpPr>
          <p:nvPr>
            <p:ph type="dt" sz="half" idx="10"/>
          </p:nvPr>
        </p:nvSpPr>
        <p:spPr/>
        <p:txBody>
          <a:bodyPr/>
          <a:lstStyle/>
          <a:p>
            <a:fld id="{56E5BD23-E818-4331-9B1E-1E7D78FA35F0}" type="datetimeFigureOut">
              <a:rPr lang="en-AU" smtClean="0"/>
              <a:t>8/11/2017</a:t>
            </a:fld>
            <a:endParaRPr lang="en-AU" dirty="0"/>
          </a:p>
        </p:txBody>
      </p:sp>
      <p:sp>
        <p:nvSpPr>
          <p:cNvPr id="5" name="Footer Placeholder 4">
            <a:extLst>
              <a:ext uri="{FF2B5EF4-FFF2-40B4-BE49-F238E27FC236}">
                <a16:creationId xmlns:a16="http://schemas.microsoft.com/office/drawing/2014/main" id="{36D52BD8-4898-42ED-B970-93E161A75B13}"/>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EA41FE6A-6599-4B5A-8976-F086EF046A82}"/>
              </a:ext>
            </a:extLst>
          </p:cNvPr>
          <p:cNvSpPr>
            <a:spLocks noGrp="1"/>
          </p:cNvSpPr>
          <p:nvPr>
            <p:ph type="sldNum" sz="quarter" idx="12"/>
          </p:nvPr>
        </p:nvSpPr>
        <p:spPr/>
        <p:txBody>
          <a:bodyPr/>
          <a:lstStyle/>
          <a:p>
            <a:fld id="{8B5631EB-2BDF-4AB8-95FD-FB44B17639DD}" type="slidenum">
              <a:rPr lang="en-AU" smtClean="0"/>
              <a:t>‹#›</a:t>
            </a:fld>
            <a:endParaRPr lang="en-AU" dirty="0"/>
          </a:p>
        </p:txBody>
      </p:sp>
    </p:spTree>
    <p:extLst>
      <p:ext uri="{BB962C8B-B14F-4D97-AF65-F5344CB8AC3E}">
        <p14:creationId xmlns:p14="http://schemas.microsoft.com/office/powerpoint/2010/main" val="543245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7A1BAF-CE3E-4A89-8D21-EA20AB2EFF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5B0DA89-F31F-48F9-8BB7-CC7FD4EBE2B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6FAE4A2-C986-4158-A725-B6FF4AF1677E}"/>
              </a:ext>
            </a:extLst>
          </p:cNvPr>
          <p:cNvSpPr>
            <a:spLocks noGrp="1"/>
          </p:cNvSpPr>
          <p:nvPr>
            <p:ph type="dt" sz="half" idx="10"/>
          </p:nvPr>
        </p:nvSpPr>
        <p:spPr/>
        <p:txBody>
          <a:bodyPr/>
          <a:lstStyle/>
          <a:p>
            <a:fld id="{56E5BD23-E818-4331-9B1E-1E7D78FA35F0}" type="datetimeFigureOut">
              <a:rPr lang="en-AU" smtClean="0"/>
              <a:t>8/11/2017</a:t>
            </a:fld>
            <a:endParaRPr lang="en-AU" dirty="0"/>
          </a:p>
        </p:txBody>
      </p:sp>
      <p:sp>
        <p:nvSpPr>
          <p:cNvPr id="5" name="Footer Placeholder 4">
            <a:extLst>
              <a:ext uri="{FF2B5EF4-FFF2-40B4-BE49-F238E27FC236}">
                <a16:creationId xmlns:a16="http://schemas.microsoft.com/office/drawing/2014/main" id="{B8DD3528-1686-4900-A431-977493F1C736}"/>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7D139B8A-939E-4C02-A013-AAFDB374341F}"/>
              </a:ext>
            </a:extLst>
          </p:cNvPr>
          <p:cNvSpPr>
            <a:spLocks noGrp="1"/>
          </p:cNvSpPr>
          <p:nvPr>
            <p:ph type="sldNum" sz="quarter" idx="12"/>
          </p:nvPr>
        </p:nvSpPr>
        <p:spPr/>
        <p:txBody>
          <a:bodyPr/>
          <a:lstStyle/>
          <a:p>
            <a:fld id="{8B5631EB-2BDF-4AB8-95FD-FB44B17639DD}" type="slidenum">
              <a:rPr lang="en-AU" smtClean="0"/>
              <a:t>‹#›</a:t>
            </a:fld>
            <a:endParaRPr lang="en-AU" dirty="0"/>
          </a:p>
        </p:txBody>
      </p:sp>
    </p:spTree>
    <p:extLst>
      <p:ext uri="{BB962C8B-B14F-4D97-AF65-F5344CB8AC3E}">
        <p14:creationId xmlns:p14="http://schemas.microsoft.com/office/powerpoint/2010/main" val="347888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E3A9A-9F6F-4BBF-8747-E069B51A642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7FCAD23-BC66-4A24-AFAF-981CAA840A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168225A-514C-4BC2-87AB-FF42D523ADBC}"/>
              </a:ext>
            </a:extLst>
          </p:cNvPr>
          <p:cNvSpPr>
            <a:spLocks noGrp="1"/>
          </p:cNvSpPr>
          <p:nvPr>
            <p:ph type="dt" sz="half" idx="10"/>
          </p:nvPr>
        </p:nvSpPr>
        <p:spPr/>
        <p:txBody>
          <a:bodyPr/>
          <a:lstStyle/>
          <a:p>
            <a:fld id="{56E5BD23-E818-4331-9B1E-1E7D78FA35F0}" type="datetimeFigureOut">
              <a:rPr lang="en-AU" smtClean="0"/>
              <a:t>8/11/2017</a:t>
            </a:fld>
            <a:endParaRPr lang="en-AU" dirty="0"/>
          </a:p>
        </p:txBody>
      </p:sp>
      <p:sp>
        <p:nvSpPr>
          <p:cNvPr id="5" name="Footer Placeholder 4">
            <a:extLst>
              <a:ext uri="{FF2B5EF4-FFF2-40B4-BE49-F238E27FC236}">
                <a16:creationId xmlns:a16="http://schemas.microsoft.com/office/drawing/2014/main" id="{EF3AAFCF-05AC-4AB6-BE6F-794BA5A24242}"/>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3B70A9FD-ACAD-4E21-B391-50E2E593313D}"/>
              </a:ext>
            </a:extLst>
          </p:cNvPr>
          <p:cNvSpPr>
            <a:spLocks noGrp="1"/>
          </p:cNvSpPr>
          <p:nvPr>
            <p:ph type="sldNum" sz="quarter" idx="12"/>
          </p:nvPr>
        </p:nvSpPr>
        <p:spPr/>
        <p:txBody>
          <a:bodyPr/>
          <a:lstStyle/>
          <a:p>
            <a:fld id="{8B5631EB-2BDF-4AB8-95FD-FB44B17639DD}" type="slidenum">
              <a:rPr lang="en-AU" smtClean="0"/>
              <a:t>‹#›</a:t>
            </a:fld>
            <a:endParaRPr lang="en-AU" dirty="0"/>
          </a:p>
        </p:txBody>
      </p:sp>
    </p:spTree>
    <p:extLst>
      <p:ext uri="{BB962C8B-B14F-4D97-AF65-F5344CB8AC3E}">
        <p14:creationId xmlns:p14="http://schemas.microsoft.com/office/powerpoint/2010/main" val="1743392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74EF2-A7BF-424F-BADA-9E968350E5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0BC447A-26A0-42D9-AC49-67A28D4804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14795AE-7C08-482C-9E25-F6C126546803}"/>
              </a:ext>
            </a:extLst>
          </p:cNvPr>
          <p:cNvSpPr>
            <a:spLocks noGrp="1"/>
          </p:cNvSpPr>
          <p:nvPr>
            <p:ph type="dt" sz="half" idx="10"/>
          </p:nvPr>
        </p:nvSpPr>
        <p:spPr/>
        <p:txBody>
          <a:bodyPr/>
          <a:lstStyle/>
          <a:p>
            <a:fld id="{56E5BD23-E818-4331-9B1E-1E7D78FA35F0}" type="datetimeFigureOut">
              <a:rPr lang="en-AU" smtClean="0"/>
              <a:t>8/11/2017</a:t>
            </a:fld>
            <a:endParaRPr lang="en-AU" dirty="0"/>
          </a:p>
        </p:txBody>
      </p:sp>
      <p:sp>
        <p:nvSpPr>
          <p:cNvPr id="5" name="Footer Placeholder 4">
            <a:extLst>
              <a:ext uri="{FF2B5EF4-FFF2-40B4-BE49-F238E27FC236}">
                <a16:creationId xmlns:a16="http://schemas.microsoft.com/office/drawing/2014/main" id="{CDD11695-1D6C-49D6-B6B3-0070AEEC1D55}"/>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8E5B6A3D-8EE3-4EEE-9253-F84FC890BC73}"/>
              </a:ext>
            </a:extLst>
          </p:cNvPr>
          <p:cNvSpPr>
            <a:spLocks noGrp="1"/>
          </p:cNvSpPr>
          <p:nvPr>
            <p:ph type="sldNum" sz="quarter" idx="12"/>
          </p:nvPr>
        </p:nvSpPr>
        <p:spPr/>
        <p:txBody>
          <a:bodyPr/>
          <a:lstStyle/>
          <a:p>
            <a:fld id="{8B5631EB-2BDF-4AB8-95FD-FB44B17639DD}" type="slidenum">
              <a:rPr lang="en-AU" smtClean="0"/>
              <a:t>‹#›</a:t>
            </a:fld>
            <a:endParaRPr lang="en-AU" dirty="0"/>
          </a:p>
        </p:txBody>
      </p:sp>
    </p:spTree>
    <p:extLst>
      <p:ext uri="{BB962C8B-B14F-4D97-AF65-F5344CB8AC3E}">
        <p14:creationId xmlns:p14="http://schemas.microsoft.com/office/powerpoint/2010/main" val="1008197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760D-FFEC-4921-BA94-A9B3E4AEBA7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2A0534B-04C5-44F8-97A9-012374D3E14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5B709B0-B9C2-4AFE-A3E6-C6ABF6A5789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6AF8050-7E32-4D64-BC3F-F8F95821EEAD}"/>
              </a:ext>
            </a:extLst>
          </p:cNvPr>
          <p:cNvSpPr>
            <a:spLocks noGrp="1"/>
          </p:cNvSpPr>
          <p:nvPr>
            <p:ph type="dt" sz="half" idx="10"/>
          </p:nvPr>
        </p:nvSpPr>
        <p:spPr/>
        <p:txBody>
          <a:bodyPr/>
          <a:lstStyle/>
          <a:p>
            <a:fld id="{56E5BD23-E818-4331-9B1E-1E7D78FA35F0}" type="datetimeFigureOut">
              <a:rPr lang="en-AU" smtClean="0"/>
              <a:t>8/11/2017</a:t>
            </a:fld>
            <a:endParaRPr lang="en-AU" dirty="0"/>
          </a:p>
        </p:txBody>
      </p:sp>
      <p:sp>
        <p:nvSpPr>
          <p:cNvPr id="6" name="Footer Placeholder 5">
            <a:extLst>
              <a:ext uri="{FF2B5EF4-FFF2-40B4-BE49-F238E27FC236}">
                <a16:creationId xmlns:a16="http://schemas.microsoft.com/office/drawing/2014/main" id="{9C63B48A-0ED0-4B2F-B1D5-89266AEA853E}"/>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7487529F-C662-4837-8E6D-6FC8F9DA0CA4}"/>
              </a:ext>
            </a:extLst>
          </p:cNvPr>
          <p:cNvSpPr>
            <a:spLocks noGrp="1"/>
          </p:cNvSpPr>
          <p:nvPr>
            <p:ph type="sldNum" sz="quarter" idx="12"/>
          </p:nvPr>
        </p:nvSpPr>
        <p:spPr/>
        <p:txBody>
          <a:bodyPr/>
          <a:lstStyle/>
          <a:p>
            <a:fld id="{8B5631EB-2BDF-4AB8-95FD-FB44B17639DD}" type="slidenum">
              <a:rPr lang="en-AU" smtClean="0"/>
              <a:t>‹#›</a:t>
            </a:fld>
            <a:endParaRPr lang="en-AU" dirty="0"/>
          </a:p>
        </p:txBody>
      </p:sp>
    </p:spTree>
    <p:extLst>
      <p:ext uri="{BB962C8B-B14F-4D97-AF65-F5344CB8AC3E}">
        <p14:creationId xmlns:p14="http://schemas.microsoft.com/office/powerpoint/2010/main" val="3318907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740CC-D34D-4368-A520-990267CDC21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5037390-B3DF-49B1-A979-B32CCC5F4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D4EA34-A286-4054-AB34-A0338C36299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A231361-FF89-44A2-9980-FE0C76216F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0416225-FEA2-429E-8060-5E07420998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1B1A386-9D8B-4B89-ACDD-A666E73F26BA}"/>
              </a:ext>
            </a:extLst>
          </p:cNvPr>
          <p:cNvSpPr>
            <a:spLocks noGrp="1"/>
          </p:cNvSpPr>
          <p:nvPr>
            <p:ph type="dt" sz="half" idx="10"/>
          </p:nvPr>
        </p:nvSpPr>
        <p:spPr/>
        <p:txBody>
          <a:bodyPr/>
          <a:lstStyle/>
          <a:p>
            <a:fld id="{56E5BD23-E818-4331-9B1E-1E7D78FA35F0}" type="datetimeFigureOut">
              <a:rPr lang="en-AU" smtClean="0"/>
              <a:t>8/11/2017</a:t>
            </a:fld>
            <a:endParaRPr lang="en-AU" dirty="0"/>
          </a:p>
        </p:txBody>
      </p:sp>
      <p:sp>
        <p:nvSpPr>
          <p:cNvPr id="8" name="Footer Placeholder 7">
            <a:extLst>
              <a:ext uri="{FF2B5EF4-FFF2-40B4-BE49-F238E27FC236}">
                <a16:creationId xmlns:a16="http://schemas.microsoft.com/office/drawing/2014/main" id="{9F55E71F-FAB6-4060-8E66-A3AE05148F45}"/>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65EFABF6-0A5C-4DC1-AF64-5955AA9D3341}"/>
              </a:ext>
            </a:extLst>
          </p:cNvPr>
          <p:cNvSpPr>
            <a:spLocks noGrp="1"/>
          </p:cNvSpPr>
          <p:nvPr>
            <p:ph type="sldNum" sz="quarter" idx="12"/>
          </p:nvPr>
        </p:nvSpPr>
        <p:spPr/>
        <p:txBody>
          <a:bodyPr/>
          <a:lstStyle/>
          <a:p>
            <a:fld id="{8B5631EB-2BDF-4AB8-95FD-FB44B17639DD}" type="slidenum">
              <a:rPr lang="en-AU" smtClean="0"/>
              <a:t>‹#›</a:t>
            </a:fld>
            <a:endParaRPr lang="en-AU" dirty="0"/>
          </a:p>
        </p:txBody>
      </p:sp>
    </p:spTree>
    <p:extLst>
      <p:ext uri="{BB962C8B-B14F-4D97-AF65-F5344CB8AC3E}">
        <p14:creationId xmlns:p14="http://schemas.microsoft.com/office/powerpoint/2010/main" val="3326123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BF7EB-7513-44BF-9BDF-1823A623B3C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B900E11-7E0C-4B23-A60A-634CE4845DF4}"/>
              </a:ext>
            </a:extLst>
          </p:cNvPr>
          <p:cNvSpPr>
            <a:spLocks noGrp="1"/>
          </p:cNvSpPr>
          <p:nvPr>
            <p:ph type="dt" sz="half" idx="10"/>
          </p:nvPr>
        </p:nvSpPr>
        <p:spPr/>
        <p:txBody>
          <a:bodyPr/>
          <a:lstStyle/>
          <a:p>
            <a:fld id="{56E5BD23-E818-4331-9B1E-1E7D78FA35F0}" type="datetimeFigureOut">
              <a:rPr lang="en-AU" smtClean="0"/>
              <a:t>8/11/2017</a:t>
            </a:fld>
            <a:endParaRPr lang="en-AU" dirty="0"/>
          </a:p>
        </p:txBody>
      </p:sp>
      <p:sp>
        <p:nvSpPr>
          <p:cNvPr id="4" name="Footer Placeholder 3">
            <a:extLst>
              <a:ext uri="{FF2B5EF4-FFF2-40B4-BE49-F238E27FC236}">
                <a16:creationId xmlns:a16="http://schemas.microsoft.com/office/drawing/2014/main" id="{86934196-F2B3-4EB4-9BF9-943B8AAE0564}"/>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AC0E115E-5E0A-4BC5-A46A-3ECACE414FD7}"/>
              </a:ext>
            </a:extLst>
          </p:cNvPr>
          <p:cNvSpPr>
            <a:spLocks noGrp="1"/>
          </p:cNvSpPr>
          <p:nvPr>
            <p:ph type="sldNum" sz="quarter" idx="12"/>
          </p:nvPr>
        </p:nvSpPr>
        <p:spPr/>
        <p:txBody>
          <a:bodyPr/>
          <a:lstStyle/>
          <a:p>
            <a:fld id="{8B5631EB-2BDF-4AB8-95FD-FB44B17639DD}" type="slidenum">
              <a:rPr lang="en-AU" smtClean="0"/>
              <a:t>‹#›</a:t>
            </a:fld>
            <a:endParaRPr lang="en-AU" dirty="0"/>
          </a:p>
        </p:txBody>
      </p:sp>
    </p:spTree>
    <p:extLst>
      <p:ext uri="{BB962C8B-B14F-4D97-AF65-F5344CB8AC3E}">
        <p14:creationId xmlns:p14="http://schemas.microsoft.com/office/powerpoint/2010/main" val="4123724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9F2B0F-BDED-45C6-B50B-9D29B0546256}"/>
              </a:ext>
            </a:extLst>
          </p:cNvPr>
          <p:cNvSpPr>
            <a:spLocks noGrp="1"/>
          </p:cNvSpPr>
          <p:nvPr>
            <p:ph type="dt" sz="half" idx="10"/>
          </p:nvPr>
        </p:nvSpPr>
        <p:spPr/>
        <p:txBody>
          <a:bodyPr/>
          <a:lstStyle/>
          <a:p>
            <a:fld id="{56E5BD23-E818-4331-9B1E-1E7D78FA35F0}" type="datetimeFigureOut">
              <a:rPr lang="en-AU" smtClean="0"/>
              <a:t>8/11/2017</a:t>
            </a:fld>
            <a:endParaRPr lang="en-AU" dirty="0"/>
          </a:p>
        </p:txBody>
      </p:sp>
      <p:sp>
        <p:nvSpPr>
          <p:cNvPr id="3" name="Footer Placeholder 2">
            <a:extLst>
              <a:ext uri="{FF2B5EF4-FFF2-40B4-BE49-F238E27FC236}">
                <a16:creationId xmlns:a16="http://schemas.microsoft.com/office/drawing/2014/main" id="{2A2DC324-D8BB-4D73-8220-C93C267E21E4}"/>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E57A59A8-79FC-48C9-ABF5-4DD0BCFFD3BF}"/>
              </a:ext>
            </a:extLst>
          </p:cNvPr>
          <p:cNvSpPr>
            <a:spLocks noGrp="1"/>
          </p:cNvSpPr>
          <p:nvPr>
            <p:ph type="sldNum" sz="quarter" idx="12"/>
          </p:nvPr>
        </p:nvSpPr>
        <p:spPr/>
        <p:txBody>
          <a:bodyPr/>
          <a:lstStyle/>
          <a:p>
            <a:fld id="{8B5631EB-2BDF-4AB8-95FD-FB44B17639DD}" type="slidenum">
              <a:rPr lang="en-AU" smtClean="0"/>
              <a:t>‹#›</a:t>
            </a:fld>
            <a:endParaRPr lang="en-AU" dirty="0"/>
          </a:p>
        </p:txBody>
      </p:sp>
    </p:spTree>
    <p:extLst>
      <p:ext uri="{BB962C8B-B14F-4D97-AF65-F5344CB8AC3E}">
        <p14:creationId xmlns:p14="http://schemas.microsoft.com/office/powerpoint/2010/main" val="329631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B900E-8174-4BF6-8A90-7FE3F9C709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9AF738D-B3D5-402D-9302-737EE6E0B1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7B4FDAD-49F1-4FBA-83F1-8570A0D816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491F22-0C81-4CED-BFB4-27CCE2C59712}"/>
              </a:ext>
            </a:extLst>
          </p:cNvPr>
          <p:cNvSpPr>
            <a:spLocks noGrp="1"/>
          </p:cNvSpPr>
          <p:nvPr>
            <p:ph type="dt" sz="half" idx="10"/>
          </p:nvPr>
        </p:nvSpPr>
        <p:spPr/>
        <p:txBody>
          <a:bodyPr/>
          <a:lstStyle/>
          <a:p>
            <a:fld id="{56E5BD23-E818-4331-9B1E-1E7D78FA35F0}" type="datetimeFigureOut">
              <a:rPr lang="en-AU" smtClean="0"/>
              <a:t>8/11/2017</a:t>
            </a:fld>
            <a:endParaRPr lang="en-AU" dirty="0"/>
          </a:p>
        </p:txBody>
      </p:sp>
      <p:sp>
        <p:nvSpPr>
          <p:cNvPr id="6" name="Footer Placeholder 5">
            <a:extLst>
              <a:ext uri="{FF2B5EF4-FFF2-40B4-BE49-F238E27FC236}">
                <a16:creationId xmlns:a16="http://schemas.microsoft.com/office/drawing/2014/main" id="{C7DDD002-D5F4-4077-B181-FD9ED3AF11CD}"/>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62A87AE6-8B26-4F3E-A46E-58B512A0C237}"/>
              </a:ext>
            </a:extLst>
          </p:cNvPr>
          <p:cNvSpPr>
            <a:spLocks noGrp="1"/>
          </p:cNvSpPr>
          <p:nvPr>
            <p:ph type="sldNum" sz="quarter" idx="12"/>
          </p:nvPr>
        </p:nvSpPr>
        <p:spPr/>
        <p:txBody>
          <a:bodyPr/>
          <a:lstStyle/>
          <a:p>
            <a:fld id="{8B5631EB-2BDF-4AB8-95FD-FB44B17639DD}" type="slidenum">
              <a:rPr lang="en-AU" smtClean="0"/>
              <a:t>‹#›</a:t>
            </a:fld>
            <a:endParaRPr lang="en-AU" dirty="0"/>
          </a:p>
        </p:txBody>
      </p:sp>
    </p:spTree>
    <p:extLst>
      <p:ext uri="{BB962C8B-B14F-4D97-AF65-F5344CB8AC3E}">
        <p14:creationId xmlns:p14="http://schemas.microsoft.com/office/powerpoint/2010/main" val="3330106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65D03-3FF0-444C-B10E-7A5EB38D8A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06D7D54-2317-4E5A-B4F1-4AF64EE7F3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00249963-9BCB-4FD5-87CA-415137ECE9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DC9E56-D4D3-4DB5-BE27-AE3781F1FCE4}"/>
              </a:ext>
            </a:extLst>
          </p:cNvPr>
          <p:cNvSpPr>
            <a:spLocks noGrp="1"/>
          </p:cNvSpPr>
          <p:nvPr>
            <p:ph type="dt" sz="half" idx="10"/>
          </p:nvPr>
        </p:nvSpPr>
        <p:spPr/>
        <p:txBody>
          <a:bodyPr/>
          <a:lstStyle/>
          <a:p>
            <a:fld id="{56E5BD23-E818-4331-9B1E-1E7D78FA35F0}" type="datetimeFigureOut">
              <a:rPr lang="en-AU" smtClean="0"/>
              <a:t>8/11/2017</a:t>
            </a:fld>
            <a:endParaRPr lang="en-AU" dirty="0"/>
          </a:p>
        </p:txBody>
      </p:sp>
      <p:sp>
        <p:nvSpPr>
          <p:cNvPr id="6" name="Footer Placeholder 5">
            <a:extLst>
              <a:ext uri="{FF2B5EF4-FFF2-40B4-BE49-F238E27FC236}">
                <a16:creationId xmlns:a16="http://schemas.microsoft.com/office/drawing/2014/main" id="{D4642FE4-C919-432C-9207-5ADF7716D4DD}"/>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C4F349CE-E995-4CE1-8E5B-9F05792E4255}"/>
              </a:ext>
            </a:extLst>
          </p:cNvPr>
          <p:cNvSpPr>
            <a:spLocks noGrp="1"/>
          </p:cNvSpPr>
          <p:nvPr>
            <p:ph type="sldNum" sz="quarter" idx="12"/>
          </p:nvPr>
        </p:nvSpPr>
        <p:spPr/>
        <p:txBody>
          <a:bodyPr/>
          <a:lstStyle/>
          <a:p>
            <a:fld id="{8B5631EB-2BDF-4AB8-95FD-FB44B17639DD}" type="slidenum">
              <a:rPr lang="en-AU" smtClean="0"/>
              <a:t>‹#›</a:t>
            </a:fld>
            <a:endParaRPr lang="en-AU" dirty="0"/>
          </a:p>
        </p:txBody>
      </p:sp>
    </p:spTree>
    <p:extLst>
      <p:ext uri="{BB962C8B-B14F-4D97-AF65-F5344CB8AC3E}">
        <p14:creationId xmlns:p14="http://schemas.microsoft.com/office/powerpoint/2010/main" val="66628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9BCF90-5133-4B46-A64B-9A11EDD2A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E68F94A-85F2-433B-B051-52BACA5B9F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9B99662-740C-408E-BA4A-646B3C243A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E5BD23-E818-4331-9B1E-1E7D78FA35F0}" type="datetimeFigureOut">
              <a:rPr lang="en-AU" smtClean="0"/>
              <a:t>8/11/2017</a:t>
            </a:fld>
            <a:endParaRPr lang="en-AU" dirty="0"/>
          </a:p>
        </p:txBody>
      </p:sp>
      <p:sp>
        <p:nvSpPr>
          <p:cNvPr id="5" name="Footer Placeholder 4">
            <a:extLst>
              <a:ext uri="{FF2B5EF4-FFF2-40B4-BE49-F238E27FC236}">
                <a16:creationId xmlns:a16="http://schemas.microsoft.com/office/drawing/2014/main" id="{518E3276-7C5D-4305-A29A-CC1184B2F1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ECE1ABAC-CADE-44FB-AE6B-DD5B2F380E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631EB-2BDF-4AB8-95FD-FB44B17639DD}" type="slidenum">
              <a:rPr lang="en-AU" smtClean="0"/>
              <a:t>‹#›</a:t>
            </a:fld>
            <a:endParaRPr lang="en-AU" dirty="0"/>
          </a:p>
        </p:txBody>
      </p:sp>
    </p:spTree>
    <p:extLst>
      <p:ext uri="{BB962C8B-B14F-4D97-AF65-F5344CB8AC3E}">
        <p14:creationId xmlns:p14="http://schemas.microsoft.com/office/powerpoint/2010/main" val="370404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fif"/><Relationship Id="rId9" Type="http://schemas.openxmlformats.org/officeDocument/2006/relationships/image" Target="../media/image29.jfif"/></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hyperlink" Target="https://vimeo.com/17308299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fif"/><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4F9372B-2A37-4B8B-A6F9-09D70E1951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079021" cy="6858000"/>
          </a:xfrm>
          <a:prstGeom prst="rect">
            <a:avLst/>
          </a:prstGeom>
        </p:spPr>
      </p:pic>
      <p:sp>
        <p:nvSpPr>
          <p:cNvPr id="2" name="Title 1">
            <a:extLst>
              <a:ext uri="{FF2B5EF4-FFF2-40B4-BE49-F238E27FC236}">
                <a16:creationId xmlns:a16="http://schemas.microsoft.com/office/drawing/2014/main" id="{5472534C-173F-4C2A-9923-FFC6C417EBA5}"/>
              </a:ext>
            </a:extLst>
          </p:cNvPr>
          <p:cNvSpPr>
            <a:spLocks noGrp="1"/>
          </p:cNvSpPr>
          <p:nvPr>
            <p:ph type="ctrTitle"/>
          </p:nvPr>
        </p:nvSpPr>
        <p:spPr>
          <a:xfrm>
            <a:off x="1854057" y="265785"/>
            <a:ext cx="9144000" cy="939368"/>
          </a:xfrm>
        </p:spPr>
        <p:txBody>
          <a:bodyPr/>
          <a:lstStyle/>
          <a:p>
            <a:r>
              <a:rPr lang="en-AU" dirty="0"/>
              <a:t>AIRCRAFT CARRIERS</a:t>
            </a:r>
          </a:p>
        </p:txBody>
      </p:sp>
      <p:pic>
        <p:nvPicPr>
          <p:cNvPr id="6" name="Picture 5">
            <a:extLst>
              <a:ext uri="{FF2B5EF4-FFF2-40B4-BE49-F238E27FC236}">
                <a16:creationId xmlns:a16="http://schemas.microsoft.com/office/drawing/2014/main" id="{7BED9B96-8F7F-4055-B929-A2CA2758EB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731625" cy="1134319"/>
          </a:xfrm>
          <a:prstGeom prst="rect">
            <a:avLst/>
          </a:prstGeom>
        </p:spPr>
      </p:pic>
      <p:sp>
        <p:nvSpPr>
          <p:cNvPr id="4" name="TextBox 3">
            <a:extLst>
              <a:ext uri="{FF2B5EF4-FFF2-40B4-BE49-F238E27FC236}">
                <a16:creationId xmlns:a16="http://schemas.microsoft.com/office/drawing/2014/main" id="{BF46CA23-3F8A-4745-8F97-69A9A6352272}"/>
              </a:ext>
            </a:extLst>
          </p:cNvPr>
          <p:cNvSpPr txBox="1"/>
          <p:nvPr/>
        </p:nvSpPr>
        <p:spPr>
          <a:xfrm>
            <a:off x="9619434" y="5793002"/>
            <a:ext cx="2242089" cy="923330"/>
          </a:xfrm>
          <a:prstGeom prst="rect">
            <a:avLst/>
          </a:prstGeom>
          <a:noFill/>
        </p:spPr>
        <p:txBody>
          <a:bodyPr wrap="none" rtlCol="0">
            <a:spAutoFit/>
          </a:bodyPr>
          <a:lstStyle/>
          <a:p>
            <a:r>
              <a:rPr lang="en-AU" dirty="0">
                <a:solidFill>
                  <a:schemeClr val="bg1"/>
                </a:solidFill>
              </a:rPr>
              <a:t>Kendall Carter</a:t>
            </a:r>
          </a:p>
          <a:p>
            <a:r>
              <a:rPr lang="en-AU" dirty="0">
                <a:solidFill>
                  <a:schemeClr val="bg1"/>
                </a:solidFill>
              </a:rPr>
              <a:t>Nov 2017</a:t>
            </a:r>
          </a:p>
          <a:p>
            <a:r>
              <a:rPr lang="en-AU" dirty="0">
                <a:solidFill>
                  <a:schemeClr val="bg1"/>
                </a:solidFill>
              </a:rPr>
              <a:t>NI SE Australia Branch</a:t>
            </a:r>
          </a:p>
        </p:txBody>
      </p:sp>
    </p:spTree>
    <p:extLst>
      <p:ext uri="{BB962C8B-B14F-4D97-AF65-F5344CB8AC3E}">
        <p14:creationId xmlns:p14="http://schemas.microsoft.com/office/powerpoint/2010/main" val="1888289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E5B1-C1DE-414A-AF0C-DA27301CE9F6}"/>
              </a:ext>
            </a:extLst>
          </p:cNvPr>
          <p:cNvSpPr>
            <a:spLocks noGrp="1"/>
          </p:cNvSpPr>
          <p:nvPr>
            <p:ph type="title"/>
          </p:nvPr>
        </p:nvSpPr>
        <p:spPr/>
        <p:txBody>
          <a:bodyPr/>
          <a:lstStyle/>
          <a:p>
            <a:pPr algn="ctr"/>
            <a:r>
              <a:rPr lang="en-AU" dirty="0"/>
              <a:t>PROPULSION &amp; MANOEVERING 2</a:t>
            </a:r>
          </a:p>
        </p:txBody>
      </p:sp>
      <p:sp>
        <p:nvSpPr>
          <p:cNvPr id="3" name="TextBox 2">
            <a:extLst>
              <a:ext uri="{FF2B5EF4-FFF2-40B4-BE49-F238E27FC236}">
                <a16:creationId xmlns:a16="http://schemas.microsoft.com/office/drawing/2014/main" id="{B45B51D2-BF4D-4ED5-A59C-6F9CDE1FE41D}"/>
              </a:ext>
            </a:extLst>
          </p:cNvPr>
          <p:cNvSpPr txBox="1"/>
          <p:nvPr/>
        </p:nvSpPr>
        <p:spPr>
          <a:xfrm>
            <a:off x="5242788" y="1311360"/>
            <a:ext cx="1154483" cy="461665"/>
          </a:xfrm>
          <a:prstGeom prst="rect">
            <a:avLst/>
          </a:prstGeom>
          <a:noFill/>
        </p:spPr>
        <p:txBody>
          <a:bodyPr wrap="none" rtlCol="0">
            <a:spAutoFit/>
          </a:bodyPr>
          <a:lstStyle/>
          <a:p>
            <a:r>
              <a:rPr lang="en-AU" sz="2400" u="sng" dirty="0"/>
              <a:t>Nuclear</a:t>
            </a:r>
          </a:p>
        </p:txBody>
      </p:sp>
      <p:sp>
        <p:nvSpPr>
          <p:cNvPr id="5" name="TextBox 4">
            <a:extLst>
              <a:ext uri="{FF2B5EF4-FFF2-40B4-BE49-F238E27FC236}">
                <a16:creationId xmlns:a16="http://schemas.microsoft.com/office/drawing/2014/main" id="{3BFDF8C2-9151-4D4C-99DD-E0F14F73E817}"/>
              </a:ext>
            </a:extLst>
          </p:cNvPr>
          <p:cNvSpPr txBox="1"/>
          <p:nvPr/>
        </p:nvSpPr>
        <p:spPr>
          <a:xfrm>
            <a:off x="838200" y="5672676"/>
            <a:ext cx="2990114" cy="369332"/>
          </a:xfrm>
          <a:prstGeom prst="rect">
            <a:avLst/>
          </a:prstGeom>
          <a:noFill/>
        </p:spPr>
        <p:txBody>
          <a:bodyPr wrap="none" rtlCol="0">
            <a:spAutoFit/>
          </a:bodyPr>
          <a:lstStyle/>
          <a:p>
            <a:r>
              <a:rPr lang="en-AU" dirty="0"/>
              <a:t>French Ship Charles De Gaulle</a:t>
            </a:r>
          </a:p>
        </p:txBody>
      </p:sp>
      <p:sp>
        <p:nvSpPr>
          <p:cNvPr id="7" name="TextBox 6">
            <a:extLst>
              <a:ext uri="{FF2B5EF4-FFF2-40B4-BE49-F238E27FC236}">
                <a16:creationId xmlns:a16="http://schemas.microsoft.com/office/drawing/2014/main" id="{2DF7976A-46FD-45BE-BA7D-A4855BAE3BD7}"/>
              </a:ext>
            </a:extLst>
          </p:cNvPr>
          <p:cNvSpPr txBox="1"/>
          <p:nvPr/>
        </p:nvSpPr>
        <p:spPr>
          <a:xfrm>
            <a:off x="8509461" y="5672676"/>
            <a:ext cx="1982979" cy="369332"/>
          </a:xfrm>
          <a:prstGeom prst="rect">
            <a:avLst/>
          </a:prstGeom>
          <a:noFill/>
        </p:spPr>
        <p:txBody>
          <a:bodyPr wrap="none" rtlCol="0">
            <a:spAutoFit/>
          </a:bodyPr>
          <a:lstStyle/>
          <a:p>
            <a:r>
              <a:rPr lang="en-AU" dirty="0"/>
              <a:t>USS Ronald Reagan</a:t>
            </a:r>
          </a:p>
        </p:txBody>
      </p:sp>
      <p:pic>
        <p:nvPicPr>
          <p:cNvPr id="8" name="Picture 7">
            <a:extLst>
              <a:ext uri="{FF2B5EF4-FFF2-40B4-BE49-F238E27FC236}">
                <a16:creationId xmlns:a16="http://schemas.microsoft.com/office/drawing/2014/main" id="{F2A3B77F-1A05-4F3F-ACC6-41784F15A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13" y="1855362"/>
            <a:ext cx="4832947" cy="3487063"/>
          </a:xfrm>
          <a:prstGeom prst="rect">
            <a:avLst/>
          </a:prstGeom>
        </p:spPr>
      </p:pic>
      <p:pic>
        <p:nvPicPr>
          <p:cNvPr id="12" name="Picture 11">
            <a:extLst>
              <a:ext uri="{FF2B5EF4-FFF2-40B4-BE49-F238E27FC236}">
                <a16:creationId xmlns:a16="http://schemas.microsoft.com/office/drawing/2014/main" id="{4CD0974A-BEED-45CF-85E8-A747496B6A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7271" y="1855363"/>
            <a:ext cx="5243704" cy="3487063"/>
          </a:xfrm>
          <a:prstGeom prst="rect">
            <a:avLst/>
          </a:prstGeom>
        </p:spPr>
      </p:pic>
    </p:spTree>
    <p:extLst>
      <p:ext uri="{BB962C8B-B14F-4D97-AF65-F5344CB8AC3E}">
        <p14:creationId xmlns:p14="http://schemas.microsoft.com/office/powerpoint/2010/main" val="2250814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E5B1-C1DE-414A-AF0C-DA27301CE9F6}"/>
              </a:ext>
            </a:extLst>
          </p:cNvPr>
          <p:cNvSpPr>
            <a:spLocks noGrp="1"/>
          </p:cNvSpPr>
          <p:nvPr>
            <p:ph type="title"/>
          </p:nvPr>
        </p:nvSpPr>
        <p:spPr>
          <a:xfrm>
            <a:off x="742784" y="134292"/>
            <a:ext cx="10515600" cy="1325563"/>
          </a:xfrm>
        </p:spPr>
        <p:txBody>
          <a:bodyPr/>
          <a:lstStyle/>
          <a:p>
            <a:pPr algn="ctr"/>
            <a:r>
              <a:rPr lang="en-AU" dirty="0"/>
              <a:t>PROPULSION &amp; MANOEVERING 3</a:t>
            </a:r>
          </a:p>
        </p:txBody>
      </p:sp>
      <p:sp>
        <p:nvSpPr>
          <p:cNvPr id="3" name="TextBox 2">
            <a:extLst>
              <a:ext uri="{FF2B5EF4-FFF2-40B4-BE49-F238E27FC236}">
                <a16:creationId xmlns:a16="http://schemas.microsoft.com/office/drawing/2014/main" id="{B45B51D2-BF4D-4ED5-A59C-6F9CDE1FE41D}"/>
              </a:ext>
            </a:extLst>
          </p:cNvPr>
          <p:cNvSpPr txBox="1"/>
          <p:nvPr/>
        </p:nvSpPr>
        <p:spPr>
          <a:xfrm>
            <a:off x="3665197" y="1229023"/>
            <a:ext cx="4097917" cy="461665"/>
          </a:xfrm>
          <a:prstGeom prst="rect">
            <a:avLst/>
          </a:prstGeom>
          <a:noFill/>
        </p:spPr>
        <p:txBody>
          <a:bodyPr wrap="none" rtlCol="0">
            <a:spAutoFit/>
          </a:bodyPr>
          <a:lstStyle/>
          <a:p>
            <a:r>
              <a:rPr lang="en-AU" sz="2400" u="sng" dirty="0"/>
              <a:t>PROPELLERS AND PROPULSORS</a:t>
            </a:r>
          </a:p>
        </p:txBody>
      </p:sp>
      <p:pic>
        <p:nvPicPr>
          <p:cNvPr id="6" name="Picture 5">
            <a:extLst>
              <a:ext uri="{FF2B5EF4-FFF2-40B4-BE49-F238E27FC236}">
                <a16:creationId xmlns:a16="http://schemas.microsoft.com/office/drawing/2014/main" id="{D83B06F5-D0CE-4C14-ADE3-7FE428150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2210" y="2369714"/>
            <a:ext cx="5605024" cy="3500680"/>
          </a:xfrm>
          <a:prstGeom prst="rect">
            <a:avLst/>
          </a:prstGeom>
        </p:spPr>
      </p:pic>
      <p:pic>
        <p:nvPicPr>
          <p:cNvPr id="10" name="Picture 9">
            <a:extLst>
              <a:ext uri="{FF2B5EF4-FFF2-40B4-BE49-F238E27FC236}">
                <a16:creationId xmlns:a16="http://schemas.microsoft.com/office/drawing/2014/main" id="{08C42FC0-9897-4255-87CA-F0FCDFCD44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0785" y="1124820"/>
            <a:ext cx="3955029" cy="5492547"/>
          </a:xfrm>
          <a:prstGeom prst="rect">
            <a:avLst/>
          </a:prstGeom>
        </p:spPr>
      </p:pic>
    </p:spTree>
    <p:extLst>
      <p:ext uri="{BB962C8B-B14F-4D97-AF65-F5344CB8AC3E}">
        <p14:creationId xmlns:p14="http://schemas.microsoft.com/office/powerpoint/2010/main" val="3990828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E5B1-C1DE-414A-AF0C-DA27301CE9F6}"/>
              </a:ext>
            </a:extLst>
          </p:cNvPr>
          <p:cNvSpPr>
            <a:spLocks noGrp="1"/>
          </p:cNvSpPr>
          <p:nvPr>
            <p:ph type="title"/>
          </p:nvPr>
        </p:nvSpPr>
        <p:spPr>
          <a:xfrm>
            <a:off x="778023" y="86167"/>
            <a:ext cx="10515600" cy="1325563"/>
          </a:xfrm>
        </p:spPr>
        <p:txBody>
          <a:bodyPr/>
          <a:lstStyle/>
          <a:p>
            <a:pPr algn="ctr"/>
            <a:r>
              <a:rPr lang="en-AU" dirty="0"/>
              <a:t>FIXED WING CARRIER BORNE AIRCRAFT 1</a:t>
            </a:r>
          </a:p>
        </p:txBody>
      </p:sp>
      <p:pic>
        <p:nvPicPr>
          <p:cNvPr id="5" name="Picture 4">
            <a:extLst>
              <a:ext uri="{FF2B5EF4-FFF2-40B4-BE49-F238E27FC236}">
                <a16:creationId xmlns:a16="http://schemas.microsoft.com/office/drawing/2014/main" id="{A18B1A81-E82D-4E1E-AE1C-2F2E944A9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71" y="1312606"/>
            <a:ext cx="3214530" cy="2302072"/>
          </a:xfrm>
          <a:prstGeom prst="rect">
            <a:avLst/>
          </a:prstGeom>
        </p:spPr>
      </p:pic>
      <p:sp>
        <p:nvSpPr>
          <p:cNvPr id="6" name="TextBox 5">
            <a:extLst>
              <a:ext uri="{FF2B5EF4-FFF2-40B4-BE49-F238E27FC236}">
                <a16:creationId xmlns:a16="http://schemas.microsoft.com/office/drawing/2014/main" id="{CE1AADA3-F3B4-4954-B543-4F69B33FD3CF}"/>
              </a:ext>
            </a:extLst>
          </p:cNvPr>
          <p:cNvSpPr txBox="1"/>
          <p:nvPr/>
        </p:nvSpPr>
        <p:spPr>
          <a:xfrm>
            <a:off x="932220" y="3706406"/>
            <a:ext cx="1678665" cy="369332"/>
          </a:xfrm>
          <a:prstGeom prst="rect">
            <a:avLst/>
          </a:prstGeom>
          <a:noFill/>
        </p:spPr>
        <p:txBody>
          <a:bodyPr wrap="none" rtlCol="0">
            <a:spAutoFit/>
          </a:bodyPr>
          <a:lstStyle/>
          <a:p>
            <a:r>
              <a:rPr lang="en-AU" dirty="0"/>
              <a:t>US F18 HORNET</a:t>
            </a:r>
          </a:p>
        </p:txBody>
      </p:sp>
      <p:pic>
        <p:nvPicPr>
          <p:cNvPr id="9" name="Picture 8">
            <a:extLst>
              <a:ext uri="{FF2B5EF4-FFF2-40B4-BE49-F238E27FC236}">
                <a16:creationId xmlns:a16="http://schemas.microsoft.com/office/drawing/2014/main" id="{6D03BAF4-DAFD-4E97-BE65-0A3C6581AF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6153" y="1297336"/>
            <a:ext cx="3095625" cy="1476375"/>
          </a:xfrm>
          <a:prstGeom prst="rect">
            <a:avLst/>
          </a:prstGeom>
        </p:spPr>
      </p:pic>
      <p:sp>
        <p:nvSpPr>
          <p:cNvPr id="10" name="TextBox 9">
            <a:extLst>
              <a:ext uri="{FF2B5EF4-FFF2-40B4-BE49-F238E27FC236}">
                <a16:creationId xmlns:a16="http://schemas.microsoft.com/office/drawing/2014/main" id="{F39B19B8-ED6D-4091-8568-6525DF2FF1E4}"/>
              </a:ext>
            </a:extLst>
          </p:cNvPr>
          <p:cNvSpPr txBox="1"/>
          <p:nvPr/>
        </p:nvSpPr>
        <p:spPr>
          <a:xfrm>
            <a:off x="4835852" y="2815081"/>
            <a:ext cx="1456617" cy="369332"/>
          </a:xfrm>
          <a:prstGeom prst="rect">
            <a:avLst/>
          </a:prstGeom>
          <a:noFill/>
        </p:spPr>
        <p:txBody>
          <a:bodyPr wrap="none" rtlCol="0">
            <a:spAutoFit/>
          </a:bodyPr>
          <a:lstStyle/>
          <a:p>
            <a:r>
              <a:rPr lang="en-AU" dirty="0"/>
              <a:t>French Rafale</a:t>
            </a:r>
          </a:p>
        </p:txBody>
      </p:sp>
      <p:pic>
        <p:nvPicPr>
          <p:cNvPr id="12" name="Picture 11">
            <a:extLst>
              <a:ext uri="{FF2B5EF4-FFF2-40B4-BE49-F238E27FC236}">
                <a16:creationId xmlns:a16="http://schemas.microsoft.com/office/drawing/2014/main" id="{5956CED2-52A0-434D-A74E-FC65517DC1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9733" y="1244942"/>
            <a:ext cx="3096112" cy="1815447"/>
          </a:xfrm>
          <a:prstGeom prst="rect">
            <a:avLst/>
          </a:prstGeom>
        </p:spPr>
      </p:pic>
      <p:sp>
        <p:nvSpPr>
          <p:cNvPr id="13" name="TextBox 12">
            <a:extLst>
              <a:ext uri="{FF2B5EF4-FFF2-40B4-BE49-F238E27FC236}">
                <a16:creationId xmlns:a16="http://schemas.microsoft.com/office/drawing/2014/main" id="{579B1336-972F-44EC-87B3-FB1C92D5695C}"/>
              </a:ext>
            </a:extLst>
          </p:cNvPr>
          <p:cNvSpPr txBox="1"/>
          <p:nvPr/>
        </p:nvSpPr>
        <p:spPr>
          <a:xfrm>
            <a:off x="8445201" y="3082981"/>
            <a:ext cx="2313454" cy="369332"/>
          </a:xfrm>
          <a:prstGeom prst="rect">
            <a:avLst/>
          </a:prstGeom>
          <a:noFill/>
        </p:spPr>
        <p:txBody>
          <a:bodyPr wrap="none" rtlCol="0">
            <a:spAutoFit/>
          </a:bodyPr>
          <a:lstStyle/>
          <a:p>
            <a:r>
              <a:rPr lang="en-AU" dirty="0"/>
              <a:t>Indian/Russian MIG 29</a:t>
            </a:r>
          </a:p>
        </p:txBody>
      </p:sp>
      <p:pic>
        <p:nvPicPr>
          <p:cNvPr id="15" name="Picture 14">
            <a:extLst>
              <a:ext uri="{FF2B5EF4-FFF2-40B4-BE49-F238E27FC236}">
                <a16:creationId xmlns:a16="http://schemas.microsoft.com/office/drawing/2014/main" id="{69512429-1A2E-419C-ACF3-6CD4DDD22A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44032" y="3507823"/>
            <a:ext cx="3736805" cy="1432442"/>
          </a:xfrm>
          <a:prstGeom prst="rect">
            <a:avLst/>
          </a:prstGeom>
        </p:spPr>
      </p:pic>
      <p:sp>
        <p:nvSpPr>
          <p:cNvPr id="16" name="TextBox 15">
            <a:extLst>
              <a:ext uri="{FF2B5EF4-FFF2-40B4-BE49-F238E27FC236}">
                <a16:creationId xmlns:a16="http://schemas.microsoft.com/office/drawing/2014/main" id="{F8727614-391E-4BBB-ACFC-95517498BDCC}"/>
              </a:ext>
            </a:extLst>
          </p:cNvPr>
          <p:cNvSpPr txBox="1"/>
          <p:nvPr/>
        </p:nvSpPr>
        <p:spPr>
          <a:xfrm>
            <a:off x="9954795" y="4996537"/>
            <a:ext cx="1338828" cy="369332"/>
          </a:xfrm>
          <a:prstGeom prst="rect">
            <a:avLst/>
          </a:prstGeom>
          <a:noFill/>
        </p:spPr>
        <p:txBody>
          <a:bodyPr wrap="none" rtlCol="0">
            <a:spAutoFit/>
          </a:bodyPr>
          <a:lstStyle/>
          <a:p>
            <a:r>
              <a:rPr lang="en-AU" dirty="0"/>
              <a:t>Chinese J 15</a:t>
            </a:r>
          </a:p>
        </p:txBody>
      </p:sp>
      <p:pic>
        <p:nvPicPr>
          <p:cNvPr id="18" name="Picture 17">
            <a:extLst>
              <a:ext uri="{FF2B5EF4-FFF2-40B4-BE49-F238E27FC236}">
                <a16:creationId xmlns:a16="http://schemas.microsoft.com/office/drawing/2014/main" id="{62FAA167-88F8-4248-957B-8C3D365003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96053" y="3184413"/>
            <a:ext cx="2604223" cy="1740094"/>
          </a:xfrm>
          <a:prstGeom prst="rect">
            <a:avLst/>
          </a:prstGeom>
        </p:spPr>
      </p:pic>
      <p:sp>
        <p:nvSpPr>
          <p:cNvPr id="19" name="TextBox 18">
            <a:extLst>
              <a:ext uri="{FF2B5EF4-FFF2-40B4-BE49-F238E27FC236}">
                <a16:creationId xmlns:a16="http://schemas.microsoft.com/office/drawing/2014/main" id="{C3BF2386-B3FD-4C00-819D-D51947CC53A9}"/>
              </a:ext>
            </a:extLst>
          </p:cNvPr>
          <p:cNvSpPr txBox="1"/>
          <p:nvPr/>
        </p:nvSpPr>
        <p:spPr>
          <a:xfrm>
            <a:off x="3675268" y="5095945"/>
            <a:ext cx="1489510" cy="369332"/>
          </a:xfrm>
          <a:prstGeom prst="rect">
            <a:avLst/>
          </a:prstGeom>
          <a:noFill/>
        </p:spPr>
        <p:txBody>
          <a:bodyPr wrap="none" rtlCol="0">
            <a:spAutoFit/>
          </a:bodyPr>
          <a:lstStyle/>
          <a:p>
            <a:r>
              <a:rPr lang="en-AU" dirty="0"/>
              <a:t>Russian SU 33</a:t>
            </a:r>
          </a:p>
        </p:txBody>
      </p:sp>
      <p:pic>
        <p:nvPicPr>
          <p:cNvPr id="21" name="Picture 20">
            <a:extLst>
              <a:ext uri="{FF2B5EF4-FFF2-40B4-BE49-F238E27FC236}">
                <a16:creationId xmlns:a16="http://schemas.microsoft.com/office/drawing/2014/main" id="{7C1E1CC7-EE6B-41C5-9955-5526BA6FF0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8386" y="4396059"/>
            <a:ext cx="2857500" cy="1905000"/>
          </a:xfrm>
          <a:prstGeom prst="rect">
            <a:avLst/>
          </a:prstGeom>
        </p:spPr>
      </p:pic>
      <p:sp>
        <p:nvSpPr>
          <p:cNvPr id="22" name="TextBox 21">
            <a:extLst>
              <a:ext uri="{FF2B5EF4-FFF2-40B4-BE49-F238E27FC236}">
                <a16:creationId xmlns:a16="http://schemas.microsoft.com/office/drawing/2014/main" id="{5A501F90-0F27-42C9-8065-D0AB8A5A5123}"/>
              </a:ext>
            </a:extLst>
          </p:cNvPr>
          <p:cNvSpPr txBox="1"/>
          <p:nvPr/>
        </p:nvSpPr>
        <p:spPr>
          <a:xfrm>
            <a:off x="1059543" y="6341999"/>
            <a:ext cx="1834477" cy="369332"/>
          </a:xfrm>
          <a:prstGeom prst="rect">
            <a:avLst/>
          </a:prstGeom>
          <a:noFill/>
        </p:spPr>
        <p:txBody>
          <a:bodyPr wrap="none" rtlCol="0">
            <a:spAutoFit/>
          </a:bodyPr>
          <a:lstStyle/>
          <a:p>
            <a:r>
              <a:rPr lang="en-AU" dirty="0"/>
              <a:t>US C2 Greyhound</a:t>
            </a:r>
          </a:p>
        </p:txBody>
      </p:sp>
      <p:pic>
        <p:nvPicPr>
          <p:cNvPr id="24" name="Picture 23">
            <a:extLst>
              <a:ext uri="{FF2B5EF4-FFF2-40B4-BE49-F238E27FC236}">
                <a16:creationId xmlns:a16="http://schemas.microsoft.com/office/drawing/2014/main" id="{7C69CE56-FE3D-47E1-8F94-5167E512AD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15890" y="4695791"/>
            <a:ext cx="2771775" cy="1647825"/>
          </a:xfrm>
          <a:prstGeom prst="rect">
            <a:avLst/>
          </a:prstGeom>
        </p:spPr>
      </p:pic>
      <p:sp>
        <p:nvSpPr>
          <p:cNvPr id="25" name="TextBox 24">
            <a:extLst>
              <a:ext uri="{FF2B5EF4-FFF2-40B4-BE49-F238E27FC236}">
                <a16:creationId xmlns:a16="http://schemas.microsoft.com/office/drawing/2014/main" id="{F4801650-3880-496F-992E-87864237B687}"/>
              </a:ext>
            </a:extLst>
          </p:cNvPr>
          <p:cNvSpPr txBox="1"/>
          <p:nvPr/>
        </p:nvSpPr>
        <p:spPr>
          <a:xfrm>
            <a:off x="6233420" y="6362244"/>
            <a:ext cx="1336713" cy="369332"/>
          </a:xfrm>
          <a:prstGeom prst="rect">
            <a:avLst/>
          </a:prstGeom>
          <a:noFill/>
        </p:spPr>
        <p:txBody>
          <a:bodyPr wrap="none" rtlCol="0">
            <a:spAutoFit/>
          </a:bodyPr>
          <a:lstStyle/>
          <a:p>
            <a:r>
              <a:rPr lang="en-AU" dirty="0"/>
              <a:t>US Hawkeye</a:t>
            </a:r>
          </a:p>
        </p:txBody>
      </p:sp>
    </p:spTree>
    <p:extLst>
      <p:ext uri="{BB962C8B-B14F-4D97-AF65-F5344CB8AC3E}">
        <p14:creationId xmlns:p14="http://schemas.microsoft.com/office/powerpoint/2010/main" val="2497924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E5B1-C1DE-414A-AF0C-DA27301CE9F6}"/>
              </a:ext>
            </a:extLst>
          </p:cNvPr>
          <p:cNvSpPr>
            <a:spLocks noGrp="1"/>
          </p:cNvSpPr>
          <p:nvPr>
            <p:ph type="title"/>
          </p:nvPr>
        </p:nvSpPr>
        <p:spPr>
          <a:xfrm>
            <a:off x="778023" y="86167"/>
            <a:ext cx="10515600" cy="1325563"/>
          </a:xfrm>
        </p:spPr>
        <p:txBody>
          <a:bodyPr/>
          <a:lstStyle/>
          <a:p>
            <a:pPr algn="ctr"/>
            <a:r>
              <a:rPr lang="en-AU" dirty="0"/>
              <a:t>FIXED WING CARRIER BOURNE AIRCRAFT 2</a:t>
            </a:r>
          </a:p>
        </p:txBody>
      </p:sp>
      <p:pic>
        <p:nvPicPr>
          <p:cNvPr id="4" name="Picture 3">
            <a:extLst>
              <a:ext uri="{FF2B5EF4-FFF2-40B4-BE49-F238E27FC236}">
                <a16:creationId xmlns:a16="http://schemas.microsoft.com/office/drawing/2014/main" id="{041403FA-AAAF-45EB-A78A-A764F4A1C5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792" y="1558528"/>
            <a:ext cx="9131606" cy="5106420"/>
          </a:xfrm>
          <a:prstGeom prst="rect">
            <a:avLst/>
          </a:prstGeom>
        </p:spPr>
      </p:pic>
      <p:sp>
        <p:nvSpPr>
          <p:cNvPr id="7" name="TextBox 6">
            <a:extLst>
              <a:ext uri="{FF2B5EF4-FFF2-40B4-BE49-F238E27FC236}">
                <a16:creationId xmlns:a16="http://schemas.microsoft.com/office/drawing/2014/main" id="{726406F6-5ED0-43F9-9B58-B2438A2F6822}"/>
              </a:ext>
            </a:extLst>
          </p:cNvPr>
          <p:cNvSpPr txBox="1"/>
          <p:nvPr/>
        </p:nvSpPr>
        <p:spPr>
          <a:xfrm>
            <a:off x="8360511" y="5869354"/>
            <a:ext cx="2311851" cy="369332"/>
          </a:xfrm>
          <a:prstGeom prst="rect">
            <a:avLst/>
          </a:prstGeom>
          <a:noFill/>
        </p:spPr>
        <p:txBody>
          <a:bodyPr wrap="none" rtlCol="0">
            <a:spAutoFit/>
          </a:bodyPr>
          <a:lstStyle/>
          <a:p>
            <a:r>
              <a:rPr lang="en-AU" dirty="0"/>
              <a:t>F35B/C – LIGHTNING II</a:t>
            </a:r>
          </a:p>
        </p:txBody>
      </p:sp>
      <p:pic>
        <p:nvPicPr>
          <p:cNvPr id="11" name="Picture 10">
            <a:extLst>
              <a:ext uri="{FF2B5EF4-FFF2-40B4-BE49-F238E27FC236}">
                <a16:creationId xmlns:a16="http://schemas.microsoft.com/office/drawing/2014/main" id="{7375450F-CE1B-4E04-9EAE-8975EEDEAD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832" y="1558528"/>
            <a:ext cx="3763035" cy="1850673"/>
          </a:xfrm>
          <a:prstGeom prst="rect">
            <a:avLst/>
          </a:prstGeom>
        </p:spPr>
      </p:pic>
      <p:sp>
        <p:nvSpPr>
          <p:cNvPr id="14" name="TextBox 13">
            <a:extLst>
              <a:ext uri="{FF2B5EF4-FFF2-40B4-BE49-F238E27FC236}">
                <a16:creationId xmlns:a16="http://schemas.microsoft.com/office/drawing/2014/main" id="{9AF99418-52CF-4831-9CB3-3CAE2D3242FB}"/>
              </a:ext>
            </a:extLst>
          </p:cNvPr>
          <p:cNvSpPr txBox="1"/>
          <p:nvPr/>
        </p:nvSpPr>
        <p:spPr>
          <a:xfrm>
            <a:off x="522514" y="3556000"/>
            <a:ext cx="1397755" cy="369332"/>
          </a:xfrm>
          <a:prstGeom prst="rect">
            <a:avLst/>
          </a:prstGeom>
          <a:noFill/>
        </p:spPr>
        <p:txBody>
          <a:bodyPr wrap="none" rtlCol="0">
            <a:spAutoFit/>
          </a:bodyPr>
          <a:lstStyle/>
          <a:p>
            <a:r>
              <a:rPr lang="en-AU" dirty="0"/>
              <a:t>AV8B Harrier</a:t>
            </a:r>
          </a:p>
        </p:txBody>
      </p:sp>
    </p:spTree>
    <p:extLst>
      <p:ext uri="{BB962C8B-B14F-4D97-AF65-F5344CB8AC3E}">
        <p14:creationId xmlns:p14="http://schemas.microsoft.com/office/powerpoint/2010/main" val="250015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E5B1-C1DE-414A-AF0C-DA27301CE9F6}"/>
              </a:ext>
            </a:extLst>
          </p:cNvPr>
          <p:cNvSpPr>
            <a:spLocks noGrp="1"/>
          </p:cNvSpPr>
          <p:nvPr>
            <p:ph type="title"/>
          </p:nvPr>
        </p:nvSpPr>
        <p:spPr/>
        <p:txBody>
          <a:bodyPr/>
          <a:lstStyle/>
          <a:p>
            <a:pPr algn="ctr"/>
            <a:r>
              <a:rPr lang="en-AU" dirty="0"/>
              <a:t>CURRENT FIXED WING AIRCRAFT CARRIER NATIONS</a:t>
            </a:r>
          </a:p>
        </p:txBody>
      </p:sp>
      <p:sp>
        <p:nvSpPr>
          <p:cNvPr id="3" name="TextBox 2">
            <a:extLst>
              <a:ext uri="{FF2B5EF4-FFF2-40B4-BE49-F238E27FC236}">
                <a16:creationId xmlns:a16="http://schemas.microsoft.com/office/drawing/2014/main" id="{B66AE4C9-8709-4511-B961-08A56996F570}"/>
              </a:ext>
            </a:extLst>
          </p:cNvPr>
          <p:cNvSpPr txBox="1"/>
          <p:nvPr/>
        </p:nvSpPr>
        <p:spPr>
          <a:xfrm>
            <a:off x="4692580" y="2160396"/>
            <a:ext cx="7415684" cy="3108543"/>
          </a:xfrm>
          <a:prstGeom prst="rect">
            <a:avLst/>
          </a:prstGeom>
          <a:noFill/>
        </p:spPr>
        <p:txBody>
          <a:bodyPr wrap="square" rtlCol="0">
            <a:spAutoFit/>
          </a:bodyPr>
          <a:lstStyle/>
          <a:p>
            <a:r>
              <a:rPr lang="en-AU" sz="2800" dirty="0"/>
              <a:t>United States – 11(+2)</a:t>
            </a:r>
          </a:p>
          <a:p>
            <a:r>
              <a:rPr lang="en-AU" sz="2800" dirty="0"/>
              <a:t>China -2</a:t>
            </a:r>
          </a:p>
          <a:p>
            <a:r>
              <a:rPr lang="en-AU" sz="2800" dirty="0"/>
              <a:t>Italy -2</a:t>
            </a:r>
          </a:p>
          <a:p>
            <a:r>
              <a:rPr lang="en-AU" sz="2800" dirty="0"/>
              <a:t>India -1</a:t>
            </a:r>
          </a:p>
          <a:p>
            <a:r>
              <a:rPr lang="en-AU" sz="2800" dirty="0"/>
              <a:t>Russia -1</a:t>
            </a:r>
          </a:p>
          <a:p>
            <a:r>
              <a:rPr lang="en-AU" sz="2800" dirty="0"/>
              <a:t>France -1</a:t>
            </a:r>
          </a:p>
          <a:p>
            <a:r>
              <a:rPr lang="en-AU" sz="2800" dirty="0"/>
              <a:t>Spain - 1</a:t>
            </a:r>
          </a:p>
        </p:txBody>
      </p:sp>
    </p:spTree>
    <p:extLst>
      <p:ext uri="{BB962C8B-B14F-4D97-AF65-F5344CB8AC3E}">
        <p14:creationId xmlns:p14="http://schemas.microsoft.com/office/powerpoint/2010/main" val="3381260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E5B1-C1DE-414A-AF0C-DA27301CE9F6}"/>
              </a:ext>
            </a:extLst>
          </p:cNvPr>
          <p:cNvSpPr>
            <a:spLocks noGrp="1"/>
          </p:cNvSpPr>
          <p:nvPr>
            <p:ph type="title"/>
          </p:nvPr>
        </p:nvSpPr>
        <p:spPr/>
        <p:txBody>
          <a:bodyPr/>
          <a:lstStyle/>
          <a:p>
            <a:pPr algn="ctr"/>
            <a:r>
              <a:rPr lang="en-AU" dirty="0"/>
              <a:t>OPERATIONS AND STATISTICS</a:t>
            </a:r>
          </a:p>
        </p:txBody>
      </p:sp>
      <p:sp>
        <p:nvSpPr>
          <p:cNvPr id="3" name="TextBox 2">
            <a:extLst>
              <a:ext uri="{FF2B5EF4-FFF2-40B4-BE49-F238E27FC236}">
                <a16:creationId xmlns:a16="http://schemas.microsoft.com/office/drawing/2014/main" id="{1B2F63B1-D56B-4924-BCE2-63D30D8AB0A9}"/>
              </a:ext>
            </a:extLst>
          </p:cNvPr>
          <p:cNvSpPr txBox="1"/>
          <p:nvPr/>
        </p:nvSpPr>
        <p:spPr>
          <a:xfrm>
            <a:off x="1654629" y="2438400"/>
            <a:ext cx="184731" cy="369332"/>
          </a:xfrm>
          <a:prstGeom prst="rect">
            <a:avLst/>
          </a:prstGeom>
          <a:noFill/>
        </p:spPr>
        <p:txBody>
          <a:bodyPr wrap="none" rtlCol="0">
            <a:spAutoFit/>
          </a:bodyPr>
          <a:lstStyle/>
          <a:p>
            <a:endParaRPr lang="en-AU" dirty="0"/>
          </a:p>
        </p:txBody>
      </p:sp>
      <p:pic>
        <p:nvPicPr>
          <p:cNvPr id="5" name="Picture 4">
            <a:extLst>
              <a:ext uri="{FF2B5EF4-FFF2-40B4-BE49-F238E27FC236}">
                <a16:creationId xmlns:a16="http://schemas.microsoft.com/office/drawing/2014/main" id="{414310A7-0BEC-465F-AF6C-D38FD6EA3F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19" y="1326383"/>
            <a:ext cx="7038327" cy="3979148"/>
          </a:xfrm>
          <a:prstGeom prst="rect">
            <a:avLst/>
          </a:prstGeom>
        </p:spPr>
      </p:pic>
      <p:sp>
        <p:nvSpPr>
          <p:cNvPr id="6" name="TextBox 5">
            <a:extLst>
              <a:ext uri="{FF2B5EF4-FFF2-40B4-BE49-F238E27FC236}">
                <a16:creationId xmlns:a16="http://schemas.microsoft.com/office/drawing/2014/main" id="{EFFEA37F-0492-415A-90E1-BE2E37322D53}"/>
              </a:ext>
            </a:extLst>
          </p:cNvPr>
          <p:cNvSpPr txBox="1"/>
          <p:nvPr/>
        </p:nvSpPr>
        <p:spPr>
          <a:xfrm>
            <a:off x="7237046" y="1326383"/>
            <a:ext cx="5125570" cy="3416320"/>
          </a:xfrm>
          <a:prstGeom prst="rect">
            <a:avLst/>
          </a:prstGeom>
          <a:noFill/>
        </p:spPr>
        <p:txBody>
          <a:bodyPr wrap="none" rtlCol="0">
            <a:spAutoFit/>
          </a:bodyPr>
          <a:lstStyle/>
          <a:p>
            <a:r>
              <a:rPr lang="en-AU" sz="2400" dirty="0"/>
              <a:t>USS NIMITZ</a:t>
            </a:r>
          </a:p>
          <a:p>
            <a:pPr marL="285750" indent="-285750">
              <a:buFont typeface="Arial" panose="020B0604020202020204" pitchFamily="34" charset="0"/>
              <a:buChar char="•"/>
            </a:pPr>
            <a:r>
              <a:rPr lang="en-AU" sz="2400" dirty="0"/>
              <a:t>Length 333m</a:t>
            </a:r>
          </a:p>
          <a:p>
            <a:pPr marL="285750" indent="-285750">
              <a:buFont typeface="Arial" panose="020B0604020202020204" pitchFamily="34" charset="0"/>
              <a:buChar char="•"/>
            </a:pPr>
            <a:r>
              <a:rPr lang="en-AU" sz="2400" dirty="0"/>
              <a:t>Beam 77m</a:t>
            </a:r>
          </a:p>
          <a:p>
            <a:pPr marL="285750" indent="-285750">
              <a:buFont typeface="Arial" panose="020B0604020202020204" pitchFamily="34" charset="0"/>
              <a:buChar char="•"/>
            </a:pPr>
            <a:r>
              <a:rPr lang="en-AU" sz="2400" dirty="0"/>
              <a:t>Draft 11.3m</a:t>
            </a:r>
          </a:p>
          <a:p>
            <a:pPr marL="285750" indent="-285750">
              <a:buFont typeface="Arial" panose="020B0604020202020204" pitchFamily="34" charset="0"/>
              <a:buChar char="•"/>
            </a:pPr>
            <a:r>
              <a:rPr lang="en-AU" sz="2400" dirty="0"/>
              <a:t>Speed 35kts</a:t>
            </a:r>
          </a:p>
          <a:p>
            <a:pPr marL="285750" indent="-285750">
              <a:buFont typeface="Arial" panose="020B0604020202020204" pitchFamily="34" charset="0"/>
              <a:buChar char="•"/>
            </a:pPr>
            <a:r>
              <a:rPr lang="en-AU" sz="2400" dirty="0"/>
              <a:t>Complement</a:t>
            </a:r>
          </a:p>
          <a:p>
            <a:pPr marL="742950" lvl="1" indent="-285750">
              <a:buFont typeface="Arial" panose="020B0604020202020204" pitchFamily="34" charset="0"/>
              <a:buChar char="•"/>
            </a:pPr>
            <a:r>
              <a:rPr lang="en-AU" sz="2400" dirty="0"/>
              <a:t>3,200 ships company</a:t>
            </a:r>
          </a:p>
          <a:p>
            <a:pPr marL="742950" lvl="1" indent="-285750">
              <a:buFont typeface="Arial" panose="020B0604020202020204" pitchFamily="34" charset="0"/>
              <a:buChar char="•"/>
            </a:pPr>
            <a:r>
              <a:rPr lang="en-AU" sz="2400" dirty="0"/>
              <a:t>2,480 airwing</a:t>
            </a:r>
          </a:p>
          <a:p>
            <a:pPr marL="285750" indent="-285750">
              <a:buFont typeface="Arial" panose="020B0604020202020204" pitchFamily="34" charset="0"/>
              <a:buChar char="•"/>
            </a:pPr>
            <a:r>
              <a:rPr lang="en-AU" sz="2400" dirty="0"/>
              <a:t>90 Fixed wing aircraft and helicopters</a:t>
            </a:r>
          </a:p>
        </p:txBody>
      </p:sp>
    </p:spTree>
    <p:extLst>
      <p:ext uri="{BB962C8B-B14F-4D97-AF65-F5344CB8AC3E}">
        <p14:creationId xmlns:p14="http://schemas.microsoft.com/office/powerpoint/2010/main" val="500507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E5B1-C1DE-414A-AF0C-DA27301CE9F6}"/>
              </a:ext>
            </a:extLst>
          </p:cNvPr>
          <p:cNvSpPr>
            <a:spLocks noGrp="1"/>
          </p:cNvSpPr>
          <p:nvPr>
            <p:ph type="title"/>
          </p:nvPr>
        </p:nvSpPr>
        <p:spPr>
          <a:xfrm>
            <a:off x="763651" y="118382"/>
            <a:ext cx="10515600" cy="1325563"/>
          </a:xfrm>
        </p:spPr>
        <p:txBody>
          <a:bodyPr/>
          <a:lstStyle/>
          <a:p>
            <a:pPr algn="ctr"/>
            <a:r>
              <a:rPr lang="en-AU" dirty="0"/>
              <a:t>WHEN THINGS GO WRONG</a:t>
            </a:r>
          </a:p>
        </p:txBody>
      </p:sp>
      <p:pic>
        <p:nvPicPr>
          <p:cNvPr id="5" name="Picture 4">
            <a:extLst>
              <a:ext uri="{FF2B5EF4-FFF2-40B4-BE49-F238E27FC236}">
                <a16:creationId xmlns:a16="http://schemas.microsoft.com/office/drawing/2014/main" id="{758E35C8-063B-447A-8F63-7A72760636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1565" y="1251177"/>
            <a:ext cx="9967686" cy="5606823"/>
          </a:xfrm>
          <a:prstGeom prst="rect">
            <a:avLst/>
          </a:prstGeom>
        </p:spPr>
      </p:pic>
      <p:cxnSp>
        <p:nvCxnSpPr>
          <p:cNvPr id="7" name="Straight Arrow Connector 6">
            <a:extLst>
              <a:ext uri="{FF2B5EF4-FFF2-40B4-BE49-F238E27FC236}">
                <a16:creationId xmlns:a16="http://schemas.microsoft.com/office/drawing/2014/main" id="{21F18F4E-2676-4FDC-846E-80A3FE2713BF}"/>
              </a:ext>
            </a:extLst>
          </p:cNvPr>
          <p:cNvCxnSpPr/>
          <p:nvPr/>
        </p:nvCxnSpPr>
        <p:spPr>
          <a:xfrm flipH="1">
            <a:off x="9013372" y="3677216"/>
            <a:ext cx="1393372" cy="23462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6772839-3564-4858-994B-BE0A18AEC481}"/>
              </a:ext>
            </a:extLst>
          </p:cNvPr>
          <p:cNvSpPr txBox="1"/>
          <p:nvPr/>
        </p:nvSpPr>
        <p:spPr>
          <a:xfrm>
            <a:off x="5219744" y="4483541"/>
            <a:ext cx="2921121" cy="369332"/>
          </a:xfrm>
          <a:prstGeom prst="rect">
            <a:avLst/>
          </a:prstGeom>
          <a:noFill/>
        </p:spPr>
        <p:txBody>
          <a:bodyPr wrap="none" rtlCol="0">
            <a:spAutoFit/>
          </a:bodyPr>
          <a:lstStyle/>
          <a:p>
            <a:r>
              <a:rPr lang="en-AU" dirty="0">
                <a:solidFill>
                  <a:schemeClr val="bg1"/>
                </a:solidFill>
              </a:rPr>
              <a:t>NOSE WHEEL NOT DEPLOYED</a:t>
            </a:r>
          </a:p>
        </p:txBody>
      </p:sp>
      <p:sp>
        <p:nvSpPr>
          <p:cNvPr id="9" name="TextBox 8">
            <a:extLst>
              <a:ext uri="{FF2B5EF4-FFF2-40B4-BE49-F238E27FC236}">
                <a16:creationId xmlns:a16="http://schemas.microsoft.com/office/drawing/2014/main" id="{41911684-ED8F-410A-BE60-CA8BB6C90519}"/>
              </a:ext>
            </a:extLst>
          </p:cNvPr>
          <p:cNvSpPr txBox="1"/>
          <p:nvPr/>
        </p:nvSpPr>
        <p:spPr>
          <a:xfrm>
            <a:off x="9507682" y="3354050"/>
            <a:ext cx="1446976" cy="369332"/>
          </a:xfrm>
          <a:prstGeom prst="rect">
            <a:avLst/>
          </a:prstGeom>
          <a:noFill/>
        </p:spPr>
        <p:txBody>
          <a:bodyPr wrap="square" rtlCol="0">
            <a:spAutoFit/>
          </a:bodyPr>
          <a:lstStyle/>
          <a:p>
            <a:r>
              <a:rPr lang="en-AU" dirty="0"/>
              <a:t>MATTRESSES</a:t>
            </a:r>
          </a:p>
        </p:txBody>
      </p:sp>
    </p:spTree>
    <p:extLst>
      <p:ext uri="{BB962C8B-B14F-4D97-AF65-F5344CB8AC3E}">
        <p14:creationId xmlns:p14="http://schemas.microsoft.com/office/powerpoint/2010/main" val="22944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E5B1-C1DE-414A-AF0C-DA27301CE9F6}"/>
              </a:ext>
            </a:extLst>
          </p:cNvPr>
          <p:cNvSpPr>
            <a:spLocks noGrp="1"/>
          </p:cNvSpPr>
          <p:nvPr>
            <p:ph type="title"/>
          </p:nvPr>
        </p:nvSpPr>
        <p:spPr>
          <a:xfrm>
            <a:off x="763651" y="118382"/>
            <a:ext cx="10515600" cy="1325563"/>
          </a:xfrm>
        </p:spPr>
        <p:txBody>
          <a:bodyPr/>
          <a:lstStyle/>
          <a:p>
            <a:pPr algn="ctr"/>
            <a:r>
              <a:rPr lang="en-AU" dirty="0"/>
              <a:t>WHEN THINGS GO WRONG 2</a:t>
            </a:r>
          </a:p>
        </p:txBody>
      </p:sp>
      <p:pic>
        <p:nvPicPr>
          <p:cNvPr id="4" name="Picture 3">
            <a:extLst>
              <a:ext uri="{FF2B5EF4-FFF2-40B4-BE49-F238E27FC236}">
                <a16:creationId xmlns:a16="http://schemas.microsoft.com/office/drawing/2014/main" id="{59E665A8-4290-4243-A54E-CD47825919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99" y="1015486"/>
            <a:ext cx="7416463" cy="3041359"/>
          </a:xfrm>
          <a:prstGeom prst="rect">
            <a:avLst/>
          </a:prstGeom>
        </p:spPr>
      </p:pic>
      <p:pic>
        <p:nvPicPr>
          <p:cNvPr id="10" name="Picture 9">
            <a:extLst>
              <a:ext uri="{FF2B5EF4-FFF2-40B4-BE49-F238E27FC236}">
                <a16:creationId xmlns:a16="http://schemas.microsoft.com/office/drawing/2014/main" id="{2D2C210E-F086-4EB9-9586-E432BADBFA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3041" y="2189214"/>
            <a:ext cx="5138670" cy="4541510"/>
          </a:xfrm>
          <a:prstGeom prst="rect">
            <a:avLst/>
          </a:prstGeom>
        </p:spPr>
      </p:pic>
    </p:spTree>
    <p:extLst>
      <p:ext uri="{BB962C8B-B14F-4D97-AF65-F5344CB8AC3E}">
        <p14:creationId xmlns:p14="http://schemas.microsoft.com/office/powerpoint/2010/main" val="111260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E5B1-C1DE-414A-AF0C-DA27301CE9F6}"/>
              </a:ext>
            </a:extLst>
          </p:cNvPr>
          <p:cNvSpPr>
            <a:spLocks noGrp="1"/>
          </p:cNvSpPr>
          <p:nvPr>
            <p:ph type="title"/>
          </p:nvPr>
        </p:nvSpPr>
        <p:spPr/>
        <p:txBody>
          <a:bodyPr/>
          <a:lstStyle/>
          <a:p>
            <a:pPr algn="ctr"/>
            <a:r>
              <a:rPr lang="en-AU" dirty="0"/>
              <a:t>CONCLUSION</a:t>
            </a:r>
          </a:p>
        </p:txBody>
      </p:sp>
      <p:sp>
        <p:nvSpPr>
          <p:cNvPr id="3" name="TextBox 2">
            <a:extLst>
              <a:ext uri="{FF2B5EF4-FFF2-40B4-BE49-F238E27FC236}">
                <a16:creationId xmlns:a16="http://schemas.microsoft.com/office/drawing/2014/main" id="{5A0D1252-E9ED-44F6-B9AE-EF00B976BC68}"/>
              </a:ext>
            </a:extLst>
          </p:cNvPr>
          <p:cNvSpPr txBox="1"/>
          <p:nvPr/>
        </p:nvSpPr>
        <p:spPr>
          <a:xfrm>
            <a:off x="3817257" y="2598057"/>
            <a:ext cx="3459152" cy="369332"/>
          </a:xfrm>
          <a:prstGeom prst="rect">
            <a:avLst/>
          </a:prstGeom>
          <a:noFill/>
        </p:spPr>
        <p:txBody>
          <a:bodyPr wrap="none" rtlCol="0">
            <a:spAutoFit/>
          </a:bodyPr>
          <a:lstStyle/>
          <a:p>
            <a:r>
              <a:rPr lang="en-AU" dirty="0">
                <a:hlinkClick r:id="rId3"/>
              </a:rPr>
              <a:t>   https://vimeo.com/173082990    </a:t>
            </a:r>
            <a:endParaRPr lang="en-AU" dirty="0"/>
          </a:p>
        </p:txBody>
      </p:sp>
    </p:spTree>
    <p:extLst>
      <p:ext uri="{BB962C8B-B14F-4D97-AF65-F5344CB8AC3E}">
        <p14:creationId xmlns:p14="http://schemas.microsoft.com/office/powerpoint/2010/main" val="1506719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C2C27C40-D22F-43A2-953B-3A35726050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191" y="0"/>
            <a:ext cx="10444764" cy="6963176"/>
          </a:xfrm>
        </p:spPr>
      </p:pic>
      <p:sp>
        <p:nvSpPr>
          <p:cNvPr id="2" name="Title 1">
            <a:extLst>
              <a:ext uri="{FF2B5EF4-FFF2-40B4-BE49-F238E27FC236}">
                <a16:creationId xmlns:a16="http://schemas.microsoft.com/office/drawing/2014/main" id="{898EA36C-3485-4D40-A5DD-C5301FC837A2}"/>
              </a:ext>
            </a:extLst>
          </p:cNvPr>
          <p:cNvSpPr>
            <a:spLocks noGrp="1"/>
          </p:cNvSpPr>
          <p:nvPr>
            <p:ph type="title"/>
          </p:nvPr>
        </p:nvSpPr>
        <p:spPr>
          <a:xfrm>
            <a:off x="875763" y="128789"/>
            <a:ext cx="7081284" cy="1043189"/>
          </a:xfrm>
        </p:spPr>
        <p:txBody>
          <a:bodyPr/>
          <a:lstStyle/>
          <a:p>
            <a:pPr algn="ctr"/>
            <a:r>
              <a:rPr lang="en-AU" dirty="0"/>
              <a:t>HMS ARK ROYAL</a:t>
            </a:r>
          </a:p>
        </p:txBody>
      </p:sp>
    </p:spTree>
    <p:extLst>
      <p:ext uri="{BB962C8B-B14F-4D97-AF65-F5344CB8AC3E}">
        <p14:creationId xmlns:p14="http://schemas.microsoft.com/office/powerpoint/2010/main" val="3906717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61EA66-A13B-4D8C-B10C-31CC9D4E66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571" y="1690688"/>
            <a:ext cx="8026400" cy="4216626"/>
          </a:xfrm>
          <a:prstGeom prst="rect">
            <a:avLst/>
          </a:prstGeom>
        </p:spPr>
      </p:pic>
      <p:sp>
        <p:nvSpPr>
          <p:cNvPr id="2" name="Title 1">
            <a:extLst>
              <a:ext uri="{FF2B5EF4-FFF2-40B4-BE49-F238E27FC236}">
                <a16:creationId xmlns:a16="http://schemas.microsoft.com/office/drawing/2014/main" id="{D1E9E5B1-C1DE-414A-AF0C-DA27301CE9F6}"/>
              </a:ext>
            </a:extLst>
          </p:cNvPr>
          <p:cNvSpPr>
            <a:spLocks noGrp="1"/>
          </p:cNvSpPr>
          <p:nvPr>
            <p:ph type="title"/>
          </p:nvPr>
        </p:nvSpPr>
        <p:spPr/>
        <p:txBody>
          <a:bodyPr/>
          <a:lstStyle/>
          <a:p>
            <a:pPr algn="ctr"/>
            <a:r>
              <a:rPr lang="en-AU" dirty="0"/>
              <a:t>HISTORY</a:t>
            </a:r>
          </a:p>
        </p:txBody>
      </p:sp>
      <p:sp>
        <p:nvSpPr>
          <p:cNvPr id="3" name="Content Placeholder 2">
            <a:extLst>
              <a:ext uri="{FF2B5EF4-FFF2-40B4-BE49-F238E27FC236}">
                <a16:creationId xmlns:a16="http://schemas.microsoft.com/office/drawing/2014/main" id="{C586E058-8237-40C3-966C-CA8DC28B2572}"/>
              </a:ext>
            </a:extLst>
          </p:cNvPr>
          <p:cNvSpPr>
            <a:spLocks noGrp="1"/>
          </p:cNvSpPr>
          <p:nvPr>
            <p:ph idx="1"/>
          </p:nvPr>
        </p:nvSpPr>
        <p:spPr/>
        <p:txBody>
          <a:bodyPr/>
          <a:lstStyle/>
          <a:p>
            <a:r>
              <a:rPr lang="en-AU" dirty="0"/>
              <a:t>KITES</a:t>
            </a:r>
          </a:p>
          <a:p>
            <a:r>
              <a:rPr lang="en-AU" dirty="0"/>
              <a:t>BALLOONS</a:t>
            </a:r>
          </a:p>
          <a:p>
            <a:r>
              <a:rPr lang="en-AU" dirty="0"/>
              <a:t>SEAPLANES</a:t>
            </a:r>
          </a:p>
        </p:txBody>
      </p:sp>
    </p:spTree>
    <p:extLst>
      <p:ext uri="{BB962C8B-B14F-4D97-AF65-F5344CB8AC3E}">
        <p14:creationId xmlns:p14="http://schemas.microsoft.com/office/powerpoint/2010/main" val="736491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E5B1-C1DE-414A-AF0C-DA27301CE9F6}"/>
              </a:ext>
            </a:extLst>
          </p:cNvPr>
          <p:cNvSpPr>
            <a:spLocks noGrp="1"/>
          </p:cNvSpPr>
          <p:nvPr>
            <p:ph type="title"/>
          </p:nvPr>
        </p:nvSpPr>
        <p:spPr/>
        <p:txBody>
          <a:bodyPr/>
          <a:lstStyle/>
          <a:p>
            <a:pPr algn="ctr"/>
            <a:r>
              <a:rPr lang="en-AU" dirty="0"/>
              <a:t>HISTORY</a:t>
            </a:r>
          </a:p>
        </p:txBody>
      </p:sp>
      <p:sp>
        <p:nvSpPr>
          <p:cNvPr id="3" name="Content Placeholder 2">
            <a:extLst>
              <a:ext uri="{FF2B5EF4-FFF2-40B4-BE49-F238E27FC236}">
                <a16:creationId xmlns:a16="http://schemas.microsoft.com/office/drawing/2014/main" id="{C586E058-8237-40C3-966C-CA8DC28B2572}"/>
              </a:ext>
            </a:extLst>
          </p:cNvPr>
          <p:cNvSpPr>
            <a:spLocks noGrp="1"/>
          </p:cNvSpPr>
          <p:nvPr>
            <p:ph idx="1"/>
          </p:nvPr>
        </p:nvSpPr>
        <p:spPr>
          <a:xfrm>
            <a:off x="272143" y="1690688"/>
            <a:ext cx="10515600" cy="4351338"/>
          </a:xfrm>
        </p:spPr>
        <p:txBody>
          <a:bodyPr/>
          <a:lstStyle/>
          <a:p>
            <a:r>
              <a:rPr lang="en-AU" dirty="0"/>
              <a:t>HMS ARK ROYAL 1914</a:t>
            </a:r>
          </a:p>
          <a:p>
            <a:r>
              <a:rPr lang="en-AU" dirty="0"/>
              <a:t>FIRST LANDING 1917</a:t>
            </a:r>
          </a:p>
        </p:txBody>
      </p:sp>
      <p:pic>
        <p:nvPicPr>
          <p:cNvPr id="5" name="Picture 4">
            <a:extLst>
              <a:ext uri="{FF2B5EF4-FFF2-40B4-BE49-F238E27FC236}">
                <a16:creationId xmlns:a16="http://schemas.microsoft.com/office/drawing/2014/main" id="{FF1BA4EE-DFB8-409C-AA02-304FE34FF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6029" y="1444625"/>
            <a:ext cx="7620000" cy="5171394"/>
          </a:xfrm>
          <a:prstGeom prst="rect">
            <a:avLst/>
          </a:prstGeom>
        </p:spPr>
      </p:pic>
    </p:spTree>
    <p:extLst>
      <p:ext uri="{BB962C8B-B14F-4D97-AF65-F5344CB8AC3E}">
        <p14:creationId xmlns:p14="http://schemas.microsoft.com/office/powerpoint/2010/main" val="1558466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E5B1-C1DE-414A-AF0C-DA27301CE9F6}"/>
              </a:ext>
            </a:extLst>
          </p:cNvPr>
          <p:cNvSpPr>
            <a:spLocks noGrp="1"/>
          </p:cNvSpPr>
          <p:nvPr>
            <p:ph type="title"/>
          </p:nvPr>
        </p:nvSpPr>
        <p:spPr/>
        <p:txBody>
          <a:bodyPr/>
          <a:lstStyle/>
          <a:p>
            <a:pPr algn="ctr"/>
            <a:r>
              <a:rPr lang="en-AU" dirty="0"/>
              <a:t>HISTORY</a:t>
            </a:r>
          </a:p>
        </p:txBody>
      </p:sp>
      <p:pic>
        <p:nvPicPr>
          <p:cNvPr id="6" name="Picture 5">
            <a:extLst>
              <a:ext uri="{FF2B5EF4-FFF2-40B4-BE49-F238E27FC236}">
                <a16:creationId xmlns:a16="http://schemas.microsoft.com/office/drawing/2014/main" id="{0EE71741-5729-4018-A5DC-20321555B0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48" y="1445912"/>
            <a:ext cx="4864554" cy="4505478"/>
          </a:xfrm>
          <a:prstGeom prst="rect">
            <a:avLst/>
          </a:prstGeom>
        </p:spPr>
      </p:pic>
      <p:pic>
        <p:nvPicPr>
          <p:cNvPr id="8" name="Picture 7">
            <a:extLst>
              <a:ext uri="{FF2B5EF4-FFF2-40B4-BE49-F238E27FC236}">
                <a16:creationId xmlns:a16="http://schemas.microsoft.com/office/drawing/2014/main" id="{62449473-C0D8-400B-8E56-B743876C24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2754" y="1445912"/>
            <a:ext cx="6370194" cy="4505478"/>
          </a:xfrm>
          <a:prstGeom prst="rect">
            <a:avLst/>
          </a:prstGeom>
        </p:spPr>
      </p:pic>
      <p:sp>
        <p:nvSpPr>
          <p:cNvPr id="9" name="TextBox 8">
            <a:extLst>
              <a:ext uri="{FF2B5EF4-FFF2-40B4-BE49-F238E27FC236}">
                <a16:creationId xmlns:a16="http://schemas.microsoft.com/office/drawing/2014/main" id="{8C8CDCDC-C3E4-43C9-8924-361F15D2C8D6}"/>
              </a:ext>
            </a:extLst>
          </p:cNvPr>
          <p:cNvSpPr txBox="1"/>
          <p:nvPr/>
        </p:nvSpPr>
        <p:spPr>
          <a:xfrm>
            <a:off x="1712686" y="6357257"/>
            <a:ext cx="1860894" cy="369332"/>
          </a:xfrm>
          <a:prstGeom prst="rect">
            <a:avLst/>
          </a:prstGeom>
          <a:noFill/>
        </p:spPr>
        <p:txBody>
          <a:bodyPr wrap="none" rtlCol="0">
            <a:spAutoFit/>
          </a:bodyPr>
          <a:lstStyle/>
          <a:p>
            <a:r>
              <a:rPr lang="en-AU" dirty="0"/>
              <a:t>HMS ARGUS 1918</a:t>
            </a:r>
          </a:p>
        </p:txBody>
      </p:sp>
      <p:sp>
        <p:nvSpPr>
          <p:cNvPr id="10" name="TextBox 9">
            <a:extLst>
              <a:ext uri="{FF2B5EF4-FFF2-40B4-BE49-F238E27FC236}">
                <a16:creationId xmlns:a16="http://schemas.microsoft.com/office/drawing/2014/main" id="{43CED066-ACC2-4B4C-BF19-B9705BC99CAD}"/>
              </a:ext>
            </a:extLst>
          </p:cNvPr>
          <p:cNvSpPr txBox="1"/>
          <p:nvPr/>
        </p:nvSpPr>
        <p:spPr>
          <a:xfrm>
            <a:off x="7801429" y="6357257"/>
            <a:ext cx="2000228" cy="369332"/>
          </a:xfrm>
          <a:prstGeom prst="rect">
            <a:avLst/>
          </a:prstGeom>
          <a:noFill/>
        </p:spPr>
        <p:txBody>
          <a:bodyPr wrap="none" rtlCol="0">
            <a:spAutoFit/>
          </a:bodyPr>
          <a:lstStyle/>
          <a:p>
            <a:r>
              <a:rPr lang="en-AU" dirty="0"/>
              <a:t>HMS HERMES 1924</a:t>
            </a:r>
          </a:p>
        </p:txBody>
      </p:sp>
    </p:spTree>
    <p:extLst>
      <p:ext uri="{BB962C8B-B14F-4D97-AF65-F5344CB8AC3E}">
        <p14:creationId xmlns:p14="http://schemas.microsoft.com/office/powerpoint/2010/main" val="92085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E5B1-C1DE-414A-AF0C-DA27301CE9F6}"/>
              </a:ext>
            </a:extLst>
          </p:cNvPr>
          <p:cNvSpPr>
            <a:spLocks noGrp="1"/>
          </p:cNvSpPr>
          <p:nvPr>
            <p:ph type="title"/>
          </p:nvPr>
        </p:nvSpPr>
        <p:spPr>
          <a:xfrm>
            <a:off x="794657" y="173264"/>
            <a:ext cx="10515600" cy="1110117"/>
          </a:xfrm>
        </p:spPr>
        <p:txBody>
          <a:bodyPr/>
          <a:lstStyle/>
          <a:p>
            <a:pPr algn="ctr"/>
            <a:r>
              <a:rPr lang="en-AU" dirty="0"/>
              <a:t>HISTORY</a:t>
            </a:r>
          </a:p>
        </p:txBody>
      </p:sp>
      <p:pic>
        <p:nvPicPr>
          <p:cNvPr id="4" name="Picture 3">
            <a:extLst>
              <a:ext uri="{FF2B5EF4-FFF2-40B4-BE49-F238E27FC236}">
                <a16:creationId xmlns:a16="http://schemas.microsoft.com/office/drawing/2014/main" id="{1F24C320-B112-4875-B607-B882B96B0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150" y="1283381"/>
            <a:ext cx="8761413" cy="3927249"/>
          </a:xfrm>
          <a:prstGeom prst="rect">
            <a:avLst/>
          </a:prstGeom>
        </p:spPr>
      </p:pic>
      <p:pic>
        <p:nvPicPr>
          <p:cNvPr id="7" name="Picture 6">
            <a:extLst>
              <a:ext uri="{FF2B5EF4-FFF2-40B4-BE49-F238E27FC236}">
                <a16:creationId xmlns:a16="http://schemas.microsoft.com/office/drawing/2014/main" id="{8AD68770-E9E0-4A6E-A395-491DE178F9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8951" y="4122055"/>
            <a:ext cx="3493105" cy="2619829"/>
          </a:xfrm>
          <a:prstGeom prst="rect">
            <a:avLst/>
          </a:prstGeom>
        </p:spPr>
      </p:pic>
    </p:spTree>
    <p:extLst>
      <p:ext uri="{BB962C8B-B14F-4D97-AF65-F5344CB8AC3E}">
        <p14:creationId xmlns:p14="http://schemas.microsoft.com/office/powerpoint/2010/main" val="929033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E5B1-C1DE-414A-AF0C-DA27301CE9F6}"/>
              </a:ext>
            </a:extLst>
          </p:cNvPr>
          <p:cNvSpPr>
            <a:spLocks noGrp="1"/>
          </p:cNvSpPr>
          <p:nvPr>
            <p:ph type="title"/>
          </p:nvPr>
        </p:nvSpPr>
        <p:spPr>
          <a:xfrm>
            <a:off x="794657" y="173264"/>
            <a:ext cx="10515600" cy="1110117"/>
          </a:xfrm>
        </p:spPr>
        <p:txBody>
          <a:bodyPr/>
          <a:lstStyle/>
          <a:p>
            <a:pPr algn="ctr"/>
            <a:r>
              <a:rPr lang="en-AU" dirty="0"/>
              <a:t>THE ANGLED FLIGHT DECK</a:t>
            </a:r>
          </a:p>
        </p:txBody>
      </p:sp>
      <p:pic>
        <p:nvPicPr>
          <p:cNvPr id="8" name="Picture 7">
            <a:extLst>
              <a:ext uri="{FF2B5EF4-FFF2-40B4-BE49-F238E27FC236}">
                <a16:creationId xmlns:a16="http://schemas.microsoft.com/office/drawing/2014/main" id="{05E5FBE8-7974-4775-98F8-BC60C3AD8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42" y="1904097"/>
            <a:ext cx="11611429" cy="3398147"/>
          </a:xfrm>
          <a:prstGeom prst="rect">
            <a:avLst/>
          </a:prstGeom>
        </p:spPr>
      </p:pic>
    </p:spTree>
    <p:extLst>
      <p:ext uri="{BB962C8B-B14F-4D97-AF65-F5344CB8AC3E}">
        <p14:creationId xmlns:p14="http://schemas.microsoft.com/office/powerpoint/2010/main" val="3337613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EA36C-3485-4D40-A5DD-C5301FC837A2}"/>
              </a:ext>
            </a:extLst>
          </p:cNvPr>
          <p:cNvSpPr>
            <a:spLocks noGrp="1"/>
          </p:cNvSpPr>
          <p:nvPr>
            <p:ph type="title"/>
          </p:nvPr>
        </p:nvSpPr>
        <p:spPr>
          <a:xfrm>
            <a:off x="-532931" y="-88889"/>
            <a:ext cx="10515600" cy="1325563"/>
          </a:xfrm>
        </p:spPr>
        <p:txBody>
          <a:bodyPr/>
          <a:lstStyle/>
          <a:p>
            <a:pPr algn="ctr"/>
            <a:r>
              <a:rPr lang="en-AU" dirty="0"/>
              <a:t>THE SKI JUMP</a:t>
            </a:r>
          </a:p>
        </p:txBody>
      </p:sp>
      <p:pic>
        <p:nvPicPr>
          <p:cNvPr id="7" name="Content Placeholder 6">
            <a:extLst>
              <a:ext uri="{FF2B5EF4-FFF2-40B4-BE49-F238E27FC236}">
                <a16:creationId xmlns:a16="http://schemas.microsoft.com/office/drawing/2014/main" id="{33E2B984-24FD-41EC-B370-8F6EBBC1B2D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52599" y="4078371"/>
            <a:ext cx="2891105" cy="2094707"/>
          </a:xfrm>
        </p:spPr>
      </p:pic>
      <p:pic>
        <p:nvPicPr>
          <p:cNvPr id="9" name="Picture 8">
            <a:extLst>
              <a:ext uri="{FF2B5EF4-FFF2-40B4-BE49-F238E27FC236}">
                <a16:creationId xmlns:a16="http://schemas.microsoft.com/office/drawing/2014/main" id="{1D56AAAC-6C05-44B0-ABDC-7058E63E38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114" y="1064306"/>
            <a:ext cx="3200564" cy="2269491"/>
          </a:xfrm>
          <a:prstGeom prst="rect">
            <a:avLst/>
          </a:prstGeom>
        </p:spPr>
      </p:pic>
      <p:pic>
        <p:nvPicPr>
          <p:cNvPr id="11" name="Picture 10">
            <a:extLst>
              <a:ext uri="{FF2B5EF4-FFF2-40B4-BE49-F238E27FC236}">
                <a16:creationId xmlns:a16="http://schemas.microsoft.com/office/drawing/2014/main" id="{BE7034F9-6C6D-46AE-9D21-C1A21AAD2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7259" y="4132114"/>
            <a:ext cx="3218473" cy="1926240"/>
          </a:xfrm>
          <a:prstGeom prst="rect">
            <a:avLst/>
          </a:prstGeom>
        </p:spPr>
      </p:pic>
      <p:pic>
        <p:nvPicPr>
          <p:cNvPr id="13" name="Picture 12">
            <a:extLst>
              <a:ext uri="{FF2B5EF4-FFF2-40B4-BE49-F238E27FC236}">
                <a16:creationId xmlns:a16="http://schemas.microsoft.com/office/drawing/2014/main" id="{3E91D69D-ACBC-438B-86D2-A488D9E9DF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0865" y="180071"/>
            <a:ext cx="5035469" cy="3315017"/>
          </a:xfrm>
          <a:prstGeom prst="rect">
            <a:avLst/>
          </a:prstGeom>
        </p:spPr>
      </p:pic>
      <p:sp>
        <p:nvSpPr>
          <p:cNvPr id="14" name="TextBox 13">
            <a:extLst>
              <a:ext uri="{FF2B5EF4-FFF2-40B4-BE49-F238E27FC236}">
                <a16:creationId xmlns:a16="http://schemas.microsoft.com/office/drawing/2014/main" id="{1D1D8504-4692-4078-97C3-0F37923DB0D5}"/>
              </a:ext>
            </a:extLst>
          </p:cNvPr>
          <p:cNvSpPr txBox="1"/>
          <p:nvPr/>
        </p:nvSpPr>
        <p:spPr>
          <a:xfrm>
            <a:off x="304114" y="3393450"/>
            <a:ext cx="3383042" cy="369332"/>
          </a:xfrm>
          <a:prstGeom prst="rect">
            <a:avLst/>
          </a:prstGeom>
          <a:noFill/>
        </p:spPr>
        <p:txBody>
          <a:bodyPr wrap="none" rtlCol="0">
            <a:spAutoFit/>
          </a:bodyPr>
          <a:lstStyle/>
          <a:p>
            <a:r>
              <a:rPr lang="en-AU" dirty="0"/>
              <a:t>Russian Carrier Admiral </a:t>
            </a:r>
            <a:r>
              <a:rPr lang="en-AU" dirty="0" err="1"/>
              <a:t>Kuznetsov</a:t>
            </a:r>
            <a:endParaRPr lang="en-AU" dirty="0"/>
          </a:p>
        </p:txBody>
      </p:sp>
      <p:sp>
        <p:nvSpPr>
          <p:cNvPr id="15" name="TextBox 14">
            <a:extLst>
              <a:ext uri="{FF2B5EF4-FFF2-40B4-BE49-F238E27FC236}">
                <a16:creationId xmlns:a16="http://schemas.microsoft.com/office/drawing/2014/main" id="{A6F96364-F466-4897-BE1A-FA201B8BF858}"/>
              </a:ext>
            </a:extLst>
          </p:cNvPr>
          <p:cNvSpPr txBox="1"/>
          <p:nvPr/>
        </p:nvSpPr>
        <p:spPr>
          <a:xfrm>
            <a:off x="5270954" y="6227147"/>
            <a:ext cx="2523768" cy="369332"/>
          </a:xfrm>
          <a:prstGeom prst="rect">
            <a:avLst/>
          </a:prstGeom>
          <a:noFill/>
        </p:spPr>
        <p:txBody>
          <a:bodyPr wrap="none" rtlCol="0">
            <a:spAutoFit/>
          </a:bodyPr>
          <a:lstStyle/>
          <a:p>
            <a:r>
              <a:rPr lang="en-AU" dirty="0"/>
              <a:t>Indian Naval Ship Vikrant</a:t>
            </a:r>
          </a:p>
        </p:txBody>
      </p:sp>
      <p:sp>
        <p:nvSpPr>
          <p:cNvPr id="16" name="TextBox 15">
            <a:extLst>
              <a:ext uri="{FF2B5EF4-FFF2-40B4-BE49-F238E27FC236}">
                <a16:creationId xmlns:a16="http://schemas.microsoft.com/office/drawing/2014/main" id="{F3CF631B-CCBD-4D3C-9B55-D9A236F53DBC}"/>
              </a:ext>
            </a:extLst>
          </p:cNvPr>
          <p:cNvSpPr txBox="1"/>
          <p:nvPr/>
        </p:nvSpPr>
        <p:spPr>
          <a:xfrm>
            <a:off x="9650885" y="6304001"/>
            <a:ext cx="1580241" cy="369332"/>
          </a:xfrm>
          <a:prstGeom prst="rect">
            <a:avLst/>
          </a:prstGeom>
          <a:noFill/>
        </p:spPr>
        <p:txBody>
          <a:bodyPr wrap="none" rtlCol="0">
            <a:spAutoFit/>
          </a:bodyPr>
          <a:lstStyle/>
          <a:p>
            <a:r>
              <a:rPr lang="en-AU" dirty="0"/>
              <a:t>HMS Invincible</a:t>
            </a:r>
          </a:p>
        </p:txBody>
      </p:sp>
      <p:sp>
        <p:nvSpPr>
          <p:cNvPr id="17" name="TextBox 16">
            <a:extLst>
              <a:ext uri="{FF2B5EF4-FFF2-40B4-BE49-F238E27FC236}">
                <a16:creationId xmlns:a16="http://schemas.microsoft.com/office/drawing/2014/main" id="{58EA40FF-9EB6-41B8-8EDD-E6D9D6990534}"/>
              </a:ext>
            </a:extLst>
          </p:cNvPr>
          <p:cNvSpPr txBox="1"/>
          <p:nvPr/>
        </p:nvSpPr>
        <p:spPr>
          <a:xfrm>
            <a:off x="8436149" y="3602063"/>
            <a:ext cx="1677126" cy="369332"/>
          </a:xfrm>
          <a:prstGeom prst="rect">
            <a:avLst/>
          </a:prstGeom>
          <a:noFill/>
        </p:spPr>
        <p:txBody>
          <a:bodyPr wrap="none" rtlCol="0">
            <a:spAutoFit/>
          </a:bodyPr>
          <a:lstStyle/>
          <a:p>
            <a:r>
              <a:rPr lang="en-AU" dirty="0"/>
              <a:t>HMAS Canberra</a:t>
            </a:r>
          </a:p>
        </p:txBody>
      </p:sp>
      <p:pic>
        <p:nvPicPr>
          <p:cNvPr id="19" name="Picture 18">
            <a:extLst>
              <a:ext uri="{FF2B5EF4-FFF2-40B4-BE49-F238E27FC236}">
                <a16:creationId xmlns:a16="http://schemas.microsoft.com/office/drawing/2014/main" id="{47D0409A-8CA9-4BAA-9C6F-50D2E0E080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664" y="3893704"/>
            <a:ext cx="3615446" cy="2410297"/>
          </a:xfrm>
          <a:prstGeom prst="rect">
            <a:avLst/>
          </a:prstGeom>
        </p:spPr>
      </p:pic>
      <p:sp>
        <p:nvSpPr>
          <p:cNvPr id="20" name="TextBox 19">
            <a:extLst>
              <a:ext uri="{FF2B5EF4-FFF2-40B4-BE49-F238E27FC236}">
                <a16:creationId xmlns:a16="http://schemas.microsoft.com/office/drawing/2014/main" id="{96915882-85F8-410A-931B-DB1B1D516D21}"/>
              </a:ext>
            </a:extLst>
          </p:cNvPr>
          <p:cNvSpPr txBox="1"/>
          <p:nvPr/>
        </p:nvSpPr>
        <p:spPr>
          <a:xfrm>
            <a:off x="419664" y="6419812"/>
            <a:ext cx="3535583" cy="369332"/>
          </a:xfrm>
          <a:prstGeom prst="rect">
            <a:avLst/>
          </a:prstGeom>
          <a:noFill/>
        </p:spPr>
        <p:txBody>
          <a:bodyPr wrap="none" rtlCol="0">
            <a:spAutoFit/>
          </a:bodyPr>
          <a:lstStyle/>
          <a:p>
            <a:r>
              <a:rPr lang="en-AU" dirty="0"/>
              <a:t>Spanish Carrier Principe De Asturias</a:t>
            </a:r>
          </a:p>
        </p:txBody>
      </p:sp>
    </p:spTree>
    <p:extLst>
      <p:ext uri="{BB962C8B-B14F-4D97-AF65-F5344CB8AC3E}">
        <p14:creationId xmlns:p14="http://schemas.microsoft.com/office/powerpoint/2010/main" val="4020972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E5B1-C1DE-414A-AF0C-DA27301CE9F6}"/>
              </a:ext>
            </a:extLst>
          </p:cNvPr>
          <p:cNvSpPr>
            <a:spLocks noGrp="1"/>
          </p:cNvSpPr>
          <p:nvPr>
            <p:ph type="title"/>
          </p:nvPr>
        </p:nvSpPr>
        <p:spPr/>
        <p:txBody>
          <a:bodyPr/>
          <a:lstStyle/>
          <a:p>
            <a:pPr algn="ctr"/>
            <a:r>
              <a:rPr lang="en-AU" dirty="0"/>
              <a:t>PROPULSION &amp; MANOEVERING 1</a:t>
            </a:r>
          </a:p>
        </p:txBody>
      </p:sp>
      <p:sp>
        <p:nvSpPr>
          <p:cNvPr id="3" name="TextBox 2">
            <a:extLst>
              <a:ext uri="{FF2B5EF4-FFF2-40B4-BE49-F238E27FC236}">
                <a16:creationId xmlns:a16="http://schemas.microsoft.com/office/drawing/2014/main" id="{B45B51D2-BF4D-4ED5-A59C-6F9CDE1FE41D}"/>
              </a:ext>
            </a:extLst>
          </p:cNvPr>
          <p:cNvSpPr txBox="1"/>
          <p:nvPr/>
        </p:nvSpPr>
        <p:spPr>
          <a:xfrm>
            <a:off x="4722726" y="1419383"/>
            <a:ext cx="2209772" cy="461665"/>
          </a:xfrm>
          <a:prstGeom prst="rect">
            <a:avLst/>
          </a:prstGeom>
          <a:noFill/>
        </p:spPr>
        <p:txBody>
          <a:bodyPr wrap="none" rtlCol="0">
            <a:spAutoFit/>
          </a:bodyPr>
          <a:lstStyle/>
          <a:p>
            <a:r>
              <a:rPr lang="en-AU" sz="2400" u="sng" dirty="0"/>
              <a:t>CONVENTIONAL</a:t>
            </a:r>
          </a:p>
        </p:txBody>
      </p:sp>
      <p:sp>
        <p:nvSpPr>
          <p:cNvPr id="5" name="TextBox 4">
            <a:extLst>
              <a:ext uri="{FF2B5EF4-FFF2-40B4-BE49-F238E27FC236}">
                <a16:creationId xmlns:a16="http://schemas.microsoft.com/office/drawing/2014/main" id="{3BFDF8C2-9151-4D4C-99DD-E0F14F73E817}"/>
              </a:ext>
            </a:extLst>
          </p:cNvPr>
          <p:cNvSpPr txBox="1"/>
          <p:nvPr/>
        </p:nvSpPr>
        <p:spPr>
          <a:xfrm>
            <a:off x="218020" y="4360999"/>
            <a:ext cx="4203395" cy="369332"/>
          </a:xfrm>
          <a:prstGeom prst="rect">
            <a:avLst/>
          </a:prstGeom>
          <a:noFill/>
        </p:spPr>
        <p:txBody>
          <a:bodyPr wrap="none" rtlCol="0">
            <a:spAutoFit/>
          </a:bodyPr>
          <a:lstStyle/>
          <a:p>
            <a:r>
              <a:rPr lang="en-AU" dirty="0"/>
              <a:t>Steam Turbine Chinese Naval Ship Liaoning</a:t>
            </a:r>
          </a:p>
        </p:txBody>
      </p:sp>
      <p:sp>
        <p:nvSpPr>
          <p:cNvPr id="6" name="TextBox 5">
            <a:extLst>
              <a:ext uri="{FF2B5EF4-FFF2-40B4-BE49-F238E27FC236}">
                <a16:creationId xmlns:a16="http://schemas.microsoft.com/office/drawing/2014/main" id="{99137AD6-D861-4928-BEA2-8B380821991A}"/>
              </a:ext>
            </a:extLst>
          </p:cNvPr>
          <p:cNvSpPr txBox="1"/>
          <p:nvPr/>
        </p:nvSpPr>
        <p:spPr>
          <a:xfrm>
            <a:off x="8940514" y="5847568"/>
            <a:ext cx="2948371" cy="646331"/>
          </a:xfrm>
          <a:prstGeom prst="rect">
            <a:avLst/>
          </a:prstGeom>
          <a:noFill/>
        </p:spPr>
        <p:txBody>
          <a:bodyPr wrap="none" rtlCol="0">
            <a:spAutoFit/>
          </a:bodyPr>
          <a:lstStyle/>
          <a:p>
            <a:r>
              <a:rPr lang="en-AU" dirty="0"/>
              <a:t>Gas Turbine - Diesel – Electric</a:t>
            </a:r>
          </a:p>
          <a:p>
            <a:r>
              <a:rPr lang="en-AU" dirty="0"/>
              <a:t>HMS Queen Elizabeth</a:t>
            </a:r>
          </a:p>
        </p:txBody>
      </p:sp>
      <p:sp>
        <p:nvSpPr>
          <p:cNvPr id="7" name="TextBox 6">
            <a:extLst>
              <a:ext uri="{FF2B5EF4-FFF2-40B4-BE49-F238E27FC236}">
                <a16:creationId xmlns:a16="http://schemas.microsoft.com/office/drawing/2014/main" id="{2DF7976A-46FD-45BE-BA7D-A4855BAE3BD7}"/>
              </a:ext>
            </a:extLst>
          </p:cNvPr>
          <p:cNvSpPr txBox="1"/>
          <p:nvPr/>
        </p:nvSpPr>
        <p:spPr>
          <a:xfrm>
            <a:off x="4903366" y="4973095"/>
            <a:ext cx="2385268" cy="369332"/>
          </a:xfrm>
          <a:prstGeom prst="rect">
            <a:avLst/>
          </a:prstGeom>
          <a:noFill/>
        </p:spPr>
        <p:txBody>
          <a:bodyPr wrap="none" rtlCol="0">
            <a:spAutoFit/>
          </a:bodyPr>
          <a:lstStyle/>
          <a:p>
            <a:r>
              <a:rPr lang="en-AU" dirty="0"/>
              <a:t>Gas Turbine INS Vikrant</a:t>
            </a:r>
          </a:p>
        </p:txBody>
      </p:sp>
      <p:pic>
        <p:nvPicPr>
          <p:cNvPr id="9" name="Picture 8">
            <a:extLst>
              <a:ext uri="{FF2B5EF4-FFF2-40B4-BE49-F238E27FC236}">
                <a16:creationId xmlns:a16="http://schemas.microsoft.com/office/drawing/2014/main" id="{E6E774F2-F458-46D9-A87B-266A3833E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1415" y="2433485"/>
            <a:ext cx="3809414" cy="2539610"/>
          </a:xfrm>
          <a:prstGeom prst="rect">
            <a:avLst/>
          </a:prstGeom>
        </p:spPr>
      </p:pic>
      <p:pic>
        <p:nvPicPr>
          <p:cNvPr id="11" name="Picture 10">
            <a:extLst>
              <a:ext uri="{FF2B5EF4-FFF2-40B4-BE49-F238E27FC236}">
                <a16:creationId xmlns:a16="http://schemas.microsoft.com/office/drawing/2014/main" id="{C5A4BC0B-CF3D-4986-A09A-C7E3A5967A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338" y="1443095"/>
            <a:ext cx="4202063" cy="2801375"/>
          </a:xfrm>
          <a:prstGeom prst="rect">
            <a:avLst/>
          </a:prstGeom>
        </p:spPr>
      </p:pic>
      <p:pic>
        <p:nvPicPr>
          <p:cNvPr id="13" name="Picture 12">
            <a:extLst>
              <a:ext uri="{FF2B5EF4-FFF2-40B4-BE49-F238E27FC236}">
                <a16:creationId xmlns:a16="http://schemas.microsoft.com/office/drawing/2014/main" id="{D1D10986-E8CC-45BD-916F-3062740390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8796" y="3131648"/>
            <a:ext cx="3458059" cy="2682522"/>
          </a:xfrm>
          <a:prstGeom prst="rect">
            <a:avLst/>
          </a:prstGeom>
        </p:spPr>
      </p:pic>
    </p:spTree>
    <p:extLst>
      <p:ext uri="{BB962C8B-B14F-4D97-AF65-F5344CB8AC3E}">
        <p14:creationId xmlns:p14="http://schemas.microsoft.com/office/powerpoint/2010/main" val="2069605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497</TotalTime>
  <Words>2242</Words>
  <Application>Microsoft Office PowerPoint</Application>
  <PresentationFormat>Widescreen</PresentationFormat>
  <Paragraphs>133</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AIRCRAFT CARRIERS</vt:lpstr>
      <vt:lpstr>HMS ARK ROYAL</vt:lpstr>
      <vt:lpstr>HISTORY</vt:lpstr>
      <vt:lpstr>HISTORY</vt:lpstr>
      <vt:lpstr>HISTORY</vt:lpstr>
      <vt:lpstr>HISTORY</vt:lpstr>
      <vt:lpstr>THE ANGLED FLIGHT DECK</vt:lpstr>
      <vt:lpstr>THE SKI JUMP</vt:lpstr>
      <vt:lpstr>PROPULSION &amp; MANOEVERING 1</vt:lpstr>
      <vt:lpstr>PROPULSION &amp; MANOEVERING 2</vt:lpstr>
      <vt:lpstr>PROPULSION &amp; MANOEVERING 3</vt:lpstr>
      <vt:lpstr>FIXED WING CARRIER BORNE AIRCRAFT 1</vt:lpstr>
      <vt:lpstr>FIXED WING CARRIER BOURNE AIRCRAFT 2</vt:lpstr>
      <vt:lpstr>CURRENT FIXED WING AIRCRAFT CARRIER NATIONS</vt:lpstr>
      <vt:lpstr>OPERATIONS AND STATISTICS</vt:lpstr>
      <vt:lpstr>WHEN THINGS GO WRONG</vt:lpstr>
      <vt:lpstr>WHEN THINGS GO WRONG 2</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AIRCRAFT CARRIERS</dc:title>
  <dc:creator>Kendall Gilli Carter</dc:creator>
  <cp:lastModifiedBy>Kendall Gilli Carter</cp:lastModifiedBy>
  <cp:revision>48</cp:revision>
  <cp:lastPrinted>2017-11-07T22:14:11Z</cp:lastPrinted>
  <dcterms:created xsi:type="dcterms:W3CDTF">2017-11-05T01:47:10Z</dcterms:created>
  <dcterms:modified xsi:type="dcterms:W3CDTF">2017-11-08T09:35:06Z</dcterms:modified>
</cp:coreProperties>
</file>